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0"/>
  </p:notesMasterIdLst>
  <p:sldIdLst>
    <p:sldId id="257" r:id="rId2"/>
    <p:sldId id="284" r:id="rId3"/>
    <p:sldId id="285" r:id="rId4"/>
    <p:sldId id="258" r:id="rId5"/>
    <p:sldId id="322" r:id="rId6"/>
    <p:sldId id="319" r:id="rId7"/>
    <p:sldId id="321" r:id="rId8"/>
    <p:sldId id="320" r:id="rId9"/>
    <p:sldId id="259" r:id="rId10"/>
    <p:sldId id="263" r:id="rId11"/>
    <p:sldId id="264" r:id="rId12"/>
    <p:sldId id="327" r:id="rId13"/>
    <p:sldId id="268" r:id="rId14"/>
    <p:sldId id="305" r:id="rId15"/>
    <p:sldId id="299" r:id="rId16"/>
    <p:sldId id="314" r:id="rId17"/>
    <p:sldId id="269" r:id="rId18"/>
    <p:sldId id="323" r:id="rId19"/>
    <p:sldId id="326" r:id="rId20"/>
    <p:sldId id="324" r:id="rId21"/>
    <p:sldId id="325" r:id="rId22"/>
    <p:sldId id="308" r:id="rId23"/>
    <p:sldId id="315" r:id="rId24"/>
    <p:sldId id="316" r:id="rId25"/>
    <p:sldId id="260" r:id="rId26"/>
    <p:sldId id="317" r:id="rId27"/>
    <p:sldId id="328" r:id="rId28"/>
    <p:sldId id="296" r:id="rId29"/>
  </p:sldIdLst>
  <p:sldSz cx="9906000" cy="6858000" type="A4"/>
  <p:notesSz cx="6858000" cy="9144000"/>
  <p:embeddedFontLst>
    <p:embeddedFont>
      <p:font typeface="Calibri Light" panose="020F0302020204030204" pitchFamily="34" charset="0"/>
      <p:regular r:id="rId31"/>
      <p:italic r:id="rId32"/>
    </p:embeddedFont>
    <p:embeddedFont>
      <p:font typeface="KoPub돋움체 Medium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KoPub돋움체 Bold" panose="02020603020101020101" pitchFamily="18" charset="-12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KoPub돋움체 Light" panose="02020603020101020101" pitchFamily="18" charset="-127"/>
      <p:regular r:id="rId41"/>
    </p:embeddedFont>
    <p:embeddedFont>
      <p:font typeface="HY강M" panose="020B0600000101010101" charset="-127"/>
      <p:regular r:id="rId42"/>
    </p:embeddedFont>
  </p:embeddedFontLst>
  <p:defaultTextStyle>
    <a:defPPr>
      <a:defRPr lang="ko-KR"/>
    </a:defPPr>
    <a:lvl1pPr marL="0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GKwon" initials="Y" lastIdx="1" clrIdx="0">
    <p:extLst/>
  </p:cmAuthor>
  <p:cmAuthor id="2" name="kks" initials="k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9C739"/>
    <a:srgbClr val="FF0000"/>
    <a:srgbClr val="FFFFFF"/>
    <a:srgbClr val="007CA8"/>
    <a:srgbClr val="D9D9D9"/>
    <a:srgbClr val="FAD35E"/>
    <a:srgbClr val="1B4367"/>
    <a:srgbClr val="1F4E79"/>
    <a:srgbClr val="008DC2"/>
    <a:srgbClr val="52A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8" autoAdjust="0"/>
    <p:restoredTop sz="68338" autoAdjust="0"/>
  </p:normalViewPr>
  <p:slideViewPr>
    <p:cSldViewPr snapToGrid="0">
      <p:cViewPr varScale="1">
        <p:scale>
          <a:sx n="79" d="100"/>
          <a:sy n="79" d="100"/>
        </p:scale>
        <p:origin x="2058" y="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ACA9D60F-151B-4652-9A37-5A5A1E6BC3B1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EB4CC84B-8384-4D1D-B019-9CBD5C600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20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32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</a:t>
            </a:r>
            <a:r>
              <a:rPr lang="ko-KR" altLang="en-US" dirty="0"/>
              <a:t>결과 모임을 가질 때 공통적으로 일정 취합의 </a:t>
            </a:r>
            <a:r>
              <a:rPr lang="ko-KR" altLang="en-US" dirty="0" smtClean="0"/>
              <a:t>문제와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장소선정에 </a:t>
            </a:r>
            <a:r>
              <a:rPr lang="ko-KR" altLang="en-US" dirty="0"/>
              <a:t>대한 문제가 있었고</a:t>
            </a:r>
            <a:endParaRPr lang="en-US" altLang="ko-KR" dirty="0"/>
          </a:p>
          <a:p>
            <a:r>
              <a:rPr lang="ko-KR" altLang="en-US" dirty="0"/>
              <a:t>현재는 단순히 지도를 통해 장소를 </a:t>
            </a:r>
            <a:r>
              <a:rPr lang="ko-KR" altLang="en-US" dirty="0" smtClean="0"/>
              <a:t>찾거나 여러 가지 </a:t>
            </a:r>
            <a:r>
              <a:rPr lang="ko-KR" altLang="en-US" dirty="0"/>
              <a:t>어플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인터넷검색을 통해서 주로 만남을 갖는 것으로 확인했습니다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46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03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정리해보면 간단하게 한가지 서비스를 통해 일정조율과 장소선택을 못한다는 것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모임현황을 파악하지 못한다는 문제가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가장 큰 문제라고 결론 내렸습니다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세가지 문제가</a:t>
            </a:r>
            <a:r>
              <a:rPr lang="ko-KR" altLang="en-US" baseline="0" dirty="0" smtClean="0"/>
              <a:t> 많은 참여자들의 의견과 정보를 취합해야 함으로 인해서 주최자 혹은 모임의 참여자들 모두가 많은 시간낭비를 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03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 이 세가지 문제를 한 </a:t>
            </a:r>
            <a:r>
              <a:rPr lang="ko-KR" altLang="en-US" dirty="0" err="1" smtClean="0"/>
              <a:t>앱에서</a:t>
            </a:r>
            <a:r>
              <a:rPr lang="ko-KR" altLang="en-US" baseline="0" dirty="0" smtClean="0"/>
              <a:t> 간단하고 편리하게 시간낭비 없이 해결할 수 있게 만들기로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69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제작하는 </a:t>
            </a:r>
            <a:r>
              <a:rPr lang="ko-KR" altLang="en-US" dirty="0" err="1" smtClean="0"/>
              <a:t>앱과</a:t>
            </a:r>
            <a:r>
              <a:rPr lang="ko-KR" altLang="en-US" dirty="0" smtClean="0"/>
              <a:t> 기존 </a:t>
            </a:r>
            <a:r>
              <a:rPr lang="ko-KR" altLang="en-US" dirty="0" err="1" smtClean="0"/>
              <a:t>앱들과의</a:t>
            </a:r>
            <a:r>
              <a:rPr lang="ko-KR" altLang="en-US" dirty="0" smtClean="0"/>
              <a:t> 다른 점은 기존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장소추천과 커뮤니티 서비스를 모두 제공하지 않는다는 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모임을 만들고 만나기까지의 </a:t>
            </a:r>
            <a:r>
              <a:rPr lang="ko-KR" altLang="en-US" dirty="0" err="1" smtClean="0"/>
              <a:t>원스탑</a:t>
            </a:r>
            <a:r>
              <a:rPr lang="ko-KR" altLang="en-US" dirty="0" smtClean="0"/>
              <a:t> 서비스가 없다는 점입니다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92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보시면 기존의 </a:t>
            </a:r>
            <a:r>
              <a:rPr lang="ko-KR" altLang="en-US" dirty="0" err="1" smtClean="0"/>
              <a:t>앱들은</a:t>
            </a:r>
            <a:r>
              <a:rPr lang="ko-KR" altLang="en-US" dirty="0" smtClean="0"/>
              <a:t> 위에서 보았던 일정조율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장소취합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모임 참여자 모니터링</a:t>
            </a:r>
            <a:r>
              <a:rPr lang="ko-KR" altLang="en-US" baseline="0" dirty="0" smtClean="0"/>
              <a:t>을 모두 제공하는 서비스는 없는 것을 볼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71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시스템 시나리오는 </a:t>
            </a:r>
            <a:endParaRPr lang="en-US" altLang="ko-KR" dirty="0" smtClean="0"/>
          </a:p>
          <a:p>
            <a:r>
              <a:rPr lang="ko-KR" altLang="en-US" dirty="0" smtClean="0"/>
              <a:t>첫 번째로 주최자가 모임을 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참여자를 초대하고 날짜 투표목록을 선정하면 참여자들에게 </a:t>
            </a:r>
            <a:r>
              <a:rPr lang="ko-KR" altLang="en-US" dirty="0" err="1" smtClean="0"/>
              <a:t>알람이</a:t>
            </a:r>
            <a:r>
              <a:rPr lang="ko-KR" altLang="en-US" dirty="0" smtClean="0"/>
              <a:t> 오게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참여자들이 날짜를 투표하고 각자의 출발지를 입력합니다 </a:t>
            </a:r>
            <a:endParaRPr lang="en-US" altLang="ko-KR" dirty="0" smtClean="0"/>
          </a:p>
          <a:p>
            <a:r>
              <a:rPr lang="ko-KR" altLang="en-US" dirty="0" smtClean="0"/>
              <a:t>모두 입력이 되면 주최자에게 </a:t>
            </a:r>
            <a:r>
              <a:rPr lang="ko-KR" altLang="en-US" dirty="0" err="1" smtClean="0"/>
              <a:t>알람이</a:t>
            </a:r>
            <a:r>
              <a:rPr lang="ko-KR" altLang="en-US" dirty="0" smtClean="0"/>
              <a:t> 오게 되고 주최자는 참여자들의 출발지를 보고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에서</a:t>
            </a:r>
            <a:r>
              <a:rPr lang="ko-KR" altLang="en-US" baseline="0" dirty="0" smtClean="0"/>
              <a:t> 저희의 최단경로알고리즘을 통해 최적의 장소를 추천해줍니다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여기서 공평의 기준이 상황마다 다를 수 있기 때문에 이런 부분에 있어서는 유동적으로 주최자가 목적지를 </a:t>
            </a:r>
            <a:r>
              <a:rPr lang="ko-KR" altLang="en-US" baseline="0" dirty="0" err="1" smtClean="0"/>
              <a:t>선택할수도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.)</a:t>
            </a:r>
            <a:endParaRPr lang="en-US" altLang="ko-KR" dirty="0" smtClean="0"/>
          </a:p>
          <a:p>
            <a:r>
              <a:rPr lang="ko-KR" altLang="en-US" dirty="0" smtClean="0"/>
              <a:t>주최자가 목적지를 선택하면 참여자들에게 </a:t>
            </a:r>
            <a:r>
              <a:rPr lang="ko-KR" altLang="en-US" dirty="0" err="1" smtClean="0"/>
              <a:t>알람이</a:t>
            </a:r>
            <a:r>
              <a:rPr lang="ko-KR" altLang="en-US" dirty="0" smtClean="0"/>
              <a:t> 가고 모임에 대한 모든 정보를 볼 수 있으며</a:t>
            </a:r>
            <a:endParaRPr lang="en-US" altLang="ko-KR" dirty="0" smtClean="0"/>
          </a:p>
          <a:p>
            <a:r>
              <a:rPr lang="ko-KR" altLang="en-US" dirty="0" smtClean="0"/>
              <a:t>각각 참여자들은 현재위치에서 목적지까지</a:t>
            </a:r>
            <a:r>
              <a:rPr lang="ko-KR" altLang="en-US" baseline="0" dirty="0" smtClean="0"/>
              <a:t> 가는 길을 확인하며 갈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참여자들은 경로를 확인할 때마다 현재 위치정보를 서버에 전송하게 되어 각 참여자들의 현황을 파악할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참여자가 현재위치 공유를 원치 않으면 거부 할 수도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88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시스템의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는 보시다시피 캘린더와 지도를 사용하여 몇 번의 터치만으로도 편하게 사용 할 수 있게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할 계획입니다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69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참여자의 일정을 취합하고 적당한 날짜들을 주최자가 골라 참여자들과</a:t>
            </a:r>
            <a:r>
              <a:rPr lang="ko-KR" altLang="en-US" baseline="0" dirty="0" smtClean="0"/>
              <a:t> 투표를 통한 일정조율을 구현할 계획입니다</a:t>
            </a:r>
            <a:r>
              <a:rPr lang="en-US" altLang="ko-KR" baseline="0" dirty="0" smtClean="0"/>
              <a:t>. 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 </a:t>
            </a:r>
            <a:r>
              <a:rPr lang="ko-KR" altLang="en-US" baseline="0" dirty="0" smtClean="0">
                <a:sym typeface="Wingdings" panose="05000000000000000000" pitchFamily="2" charset="2"/>
              </a:rPr>
              <a:t>기존 방식임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r>
              <a:rPr lang="ko-KR" altLang="en-US" baseline="0" dirty="0" smtClean="0"/>
              <a:t>구글 캘린더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이용하여 각각 참여자들의 구글 캘린더 계정을 연동시키고 각자의 캘린더 정보를 서버로 전송됩니다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그럼 주최자가 여러사람들의 스케줄을 확인할 수 있으므로 일정을 선택할 때 좀 더 효율적이고 빠른 일정 조율을 가능하게 구현할 계획입니다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어떻게 구현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앞서 말씀드린 구글에서 제공되는 구글 캘린더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이용하여 서버에 각자의 캘린더정보를 저장하고 클라이언트에게 다시 전송되는 방식으로 구현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69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모임 참여자들은 현재위치에서 목적지까지의 경로를 확인하며 찾아갈 수 있으며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약속 날짜에 경로를 확인할 때마다 자신의 현재 위치를 실시간으로 서버에 전송해 주최자는 그 날 참여자들의 현황을 파악할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어떻게</a:t>
            </a:r>
            <a:r>
              <a:rPr lang="ko-KR" altLang="en-US" baseline="0" dirty="0" smtClean="0"/>
              <a:t> 구현</a:t>
            </a:r>
            <a:r>
              <a:rPr lang="en-US" altLang="ko-KR" baseline="0" dirty="0" smtClean="0"/>
              <a:t>? </a:t>
            </a:r>
            <a:r>
              <a:rPr lang="en-US" altLang="ko-KR" baseline="0" dirty="0" err="1" smtClean="0"/>
              <a:t>TmapAPI</a:t>
            </a:r>
            <a:r>
              <a:rPr lang="ko-KR" altLang="en-US" baseline="0" dirty="0" smtClean="0"/>
              <a:t>를 이용하여 자신의 위치정보를 실시간으로 서버로 전송하고 서버는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저장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서버에 저장된 각 사용자들의 위치정보를 다시 클라이언트로 전송함으로 위치정보 공유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실시간으로 서버 전송을 어떻게</a:t>
            </a:r>
            <a:r>
              <a:rPr lang="en-US" altLang="ko-KR" dirty="0" smtClean="0"/>
              <a:t>? </a:t>
            </a:r>
            <a:r>
              <a:rPr lang="ko-KR" altLang="en-US" dirty="0" smtClean="0"/>
              <a:t>백그라운드에서 실시간으로 서버에게 전송하는</a:t>
            </a:r>
            <a:r>
              <a:rPr lang="ko-KR" altLang="en-US" baseline="0" dirty="0" smtClean="0"/>
              <a:t> 서비스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6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최근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모임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동창회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친목회 등 모임이 많아지고 있지만 모임 전문공간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편리하게 만들 수 있는 서비스가 부족해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관련 업체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서비스들이 많이 생기고 있는 추세입니다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122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 </a:t>
            </a:r>
            <a:r>
              <a:rPr lang="en-US" altLang="ko-KR" dirty="0" smtClean="0"/>
              <a:t>5</a:t>
            </a:r>
            <a:r>
              <a:rPr lang="ko-KR" altLang="en-US" dirty="0" smtClean="0"/>
              <a:t>년간의</a:t>
            </a:r>
            <a:r>
              <a:rPr lang="ko-KR" altLang="en-US" baseline="0" dirty="0" smtClean="0"/>
              <a:t> 평균 교통정보를 반영한 길 찾기를 통해 각 참여자의 출발지에서 목적지까지의 이동시간을 계산하고 이를 바탕으로 최적의 목적지를 찾아주는 알고리즘을 개발할 계획입니다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6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앱에서 만의 사용으로는 한계가 있어 웹 플랫폼에서도 사용이 가능하게 만들 생각이며 그에 따라 앱을 다운받지 않아도 </a:t>
            </a:r>
            <a:r>
              <a:rPr lang="ko-KR" altLang="en-US" dirty="0" err="1" smtClean="0"/>
              <a:t>앱대</a:t>
            </a:r>
            <a:r>
              <a:rPr lang="ko-KR" altLang="en-US" dirty="0" smtClean="0"/>
              <a:t> 웹으로도 모임을 만들 수</a:t>
            </a:r>
            <a:r>
              <a:rPr lang="ko-KR" altLang="en-US" baseline="0" dirty="0" smtClean="0"/>
              <a:t> 있게 할 계획입니다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석형 그때 </a:t>
            </a:r>
            <a:r>
              <a:rPr lang="ko-KR" altLang="en-US" baseline="0" dirty="0" err="1" smtClean="0"/>
              <a:t>말하던것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대사 </a:t>
            </a:r>
            <a:r>
              <a:rPr lang="ko-KR" altLang="en-US" baseline="0" dirty="0" err="1" smtClean="0"/>
              <a:t>하면됨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웹 플랫폼 사용시에는 이전 모임 목록을 관리할 수 있고 현재 모임에 대한 자세한 정보를 어플리케이션이 설치 안된 상태에서도 손쉽게 </a:t>
            </a:r>
            <a:r>
              <a:rPr lang="ko-KR" altLang="en-US" baseline="0" dirty="0" err="1" smtClean="0"/>
              <a:t>확인할수</a:t>
            </a:r>
            <a:r>
              <a:rPr lang="ko-KR" altLang="en-US" baseline="0" dirty="0" smtClean="0"/>
              <a:t> 있도록 구현 계획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어떻게 구현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기존의 서버로 앱 대 서버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웹 대 서버로 구현하여 </a:t>
            </a:r>
            <a:r>
              <a:rPr lang="en-US" altLang="ko-KR" baseline="0" dirty="0" smtClean="0"/>
              <a:t>node.js</a:t>
            </a:r>
            <a:r>
              <a:rPr lang="ko-KR" altLang="en-US" baseline="0" dirty="0" smtClean="0"/>
              <a:t>를 통해 구현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69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서버가 사용자들의 </a:t>
            </a:r>
            <a:r>
              <a:rPr lang="ko-KR" altLang="en-US" dirty="0" err="1" smtClean="0"/>
              <a:t>앱과</a:t>
            </a:r>
            <a:r>
              <a:rPr lang="ko-KR" altLang="en-US" dirty="0" smtClean="0"/>
              <a:t> 모임 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 등에 대한 정보를 주고받고 데이터베이스에 저장시키며 모임 제작의 각 단계마다 알림을 전송하게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029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환경은 </a:t>
            </a:r>
            <a:r>
              <a:rPr lang="en-US" altLang="ko-KR" dirty="0" smtClean="0"/>
              <a:t>Apache</a:t>
            </a:r>
            <a:r>
              <a:rPr lang="ko-KR" altLang="en-US" dirty="0" err="1" smtClean="0"/>
              <a:t>웹서버를</a:t>
            </a:r>
            <a:r>
              <a:rPr lang="ko-KR" altLang="en-US" dirty="0" smtClean="0"/>
              <a:t> 사용하고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스튜디오를 사용해 인터페이스를</a:t>
            </a:r>
            <a:r>
              <a:rPr lang="ko-KR" altLang="en-US" baseline="0" dirty="0" smtClean="0"/>
              <a:t> 개발하며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74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캘린더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이용해 날짜를 선택하고 투표할 수 있으며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, T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이용해 지도관련 기능을 구현하고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Firebase Cloud Messaging</a:t>
            </a:r>
            <a:r>
              <a:rPr lang="ko-KR" altLang="en-US" sz="1200" dirty="0" smtClean="0">
                <a:ln>
                  <a:noFill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이용해 사용자들에게 알림을 전송합니다</a:t>
            </a:r>
            <a:r>
              <a:rPr lang="en-US" altLang="ko-KR" sz="1200" dirty="0" smtClean="0">
                <a:ln>
                  <a:noFill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n>
                  <a:noFill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알림을 통해 모임을 만들 때 의견과 정보 취합을 위해 참여자들에게 </a:t>
            </a:r>
            <a:r>
              <a:rPr lang="ko-KR" altLang="en-US" sz="1200" dirty="0" err="1" smtClean="0">
                <a:ln>
                  <a:noFill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일일히</a:t>
            </a:r>
            <a:r>
              <a:rPr lang="ko-KR" altLang="en-US" sz="1200" dirty="0" smtClean="0">
                <a:ln>
                  <a:noFill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연락할 필요도 없고</a:t>
            </a:r>
            <a:endParaRPr lang="en-US" altLang="ko-KR" sz="1200" dirty="0" smtClean="0">
              <a:ln>
                <a:noFill/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>
                <a:ln>
                  <a:noFill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취합이 </a:t>
            </a:r>
            <a:r>
              <a:rPr lang="ko-KR" altLang="en-US" sz="1200" dirty="0" smtClean="0">
                <a:ln>
                  <a:noFill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 될 때 까지 다른 일을 할 수도 있으며 한눈에 모든 정보를 볼 수 있어</a:t>
            </a:r>
            <a:endParaRPr lang="en-US" altLang="ko-KR" sz="1200" dirty="0" smtClean="0">
              <a:ln>
                <a:noFill/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n>
                  <a:noFill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모임 제작의 시간낭비를 줄였습니다</a:t>
            </a:r>
            <a:r>
              <a:rPr lang="en-US" altLang="ko-KR" sz="1200" dirty="0" smtClean="0">
                <a:ln>
                  <a:noFill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dirty="0" smtClean="0">
              <a:ln>
                <a:solidFill>
                  <a:schemeClr val="bg1">
                    <a:lumMod val="95000"/>
                    <a:alpha val="2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90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820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085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41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68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</a:t>
            </a:r>
            <a:r>
              <a:rPr lang="ko-KR" altLang="en-US" dirty="0"/>
              <a:t>하루에 만남이나 모임이 </a:t>
            </a:r>
            <a:r>
              <a:rPr lang="ko-KR" altLang="en-US" dirty="0" smtClean="0"/>
              <a:t>몇 번이나 </a:t>
            </a:r>
            <a:r>
              <a:rPr lang="ko-KR" altLang="en-US" dirty="0"/>
              <a:t>일어날 것 같으세요</a:t>
            </a:r>
            <a:r>
              <a:rPr lang="en-US" altLang="ko-KR" dirty="0"/>
              <a:t>?? </a:t>
            </a:r>
            <a:r>
              <a:rPr lang="ko-KR" altLang="en-US" dirty="0"/>
              <a:t>고민해 보신적 </a:t>
            </a:r>
            <a:r>
              <a:rPr lang="ko-KR" altLang="en-US" dirty="0" err="1"/>
              <a:t>있으신가요</a:t>
            </a:r>
            <a:r>
              <a:rPr lang="en-US" altLang="ko-KR" dirty="0"/>
              <a:t>???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03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사소한 만남을 포함하여 하루에 약 </a:t>
            </a:r>
            <a:r>
              <a:rPr lang="en-US" altLang="ko-KR" dirty="0"/>
              <a:t>1500</a:t>
            </a:r>
            <a:r>
              <a:rPr lang="ko-KR" altLang="en-US" dirty="0"/>
              <a:t>만회의 만남이 이루어진다고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</a:t>
            </a:r>
            <a:r>
              <a:rPr lang="en-US" altLang="ko-KR" dirty="0"/>
              <a:t>4</a:t>
            </a:r>
            <a:r>
              <a:rPr lang="ko-KR" altLang="en-US" dirty="0"/>
              <a:t>명이상이 만나는 모임단위를 </a:t>
            </a:r>
            <a:r>
              <a:rPr lang="en-US" altLang="ko-KR" dirty="0"/>
              <a:t>10%</a:t>
            </a:r>
            <a:r>
              <a:rPr lang="ko-KR" altLang="en-US" dirty="0"/>
              <a:t>로 가정하면 </a:t>
            </a:r>
            <a:r>
              <a:rPr lang="en-US" altLang="ko-KR" baseline="0" dirty="0"/>
              <a:t>150</a:t>
            </a:r>
            <a:r>
              <a:rPr lang="ko-KR" altLang="en-US" baseline="0" dirty="0"/>
              <a:t>만회의 모임이 하루에 이뤄지는 것으로 추정할 수 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4</a:t>
            </a:r>
            <a:r>
              <a:rPr lang="ko-KR" altLang="en-US" baseline="0" dirty="0"/>
              <a:t>명이상의 모임이 평균 </a:t>
            </a:r>
            <a:r>
              <a:rPr lang="en-US" altLang="ko-KR" baseline="0" dirty="0"/>
              <a:t>7</a:t>
            </a:r>
            <a:r>
              <a:rPr lang="ko-KR" altLang="en-US" baseline="0" dirty="0"/>
              <a:t>만원을 소비한다고 가정을 하면 하루 소비가치는 약 </a:t>
            </a:r>
            <a:r>
              <a:rPr lang="en-US" altLang="ko-KR" baseline="0" dirty="0"/>
              <a:t>1050</a:t>
            </a:r>
            <a:r>
              <a:rPr lang="ko-KR" altLang="en-US" baseline="0" dirty="0"/>
              <a:t>억으로 </a:t>
            </a:r>
            <a:r>
              <a:rPr lang="ko-KR" altLang="en-US" baseline="0" dirty="0" smtClean="0"/>
              <a:t>나타납니다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그에 따라 </a:t>
            </a:r>
            <a:r>
              <a:rPr lang="ko-KR" altLang="en-US" i="1" baseline="0" dirty="0" smtClean="0"/>
              <a:t>모임 관련 </a:t>
            </a:r>
            <a:r>
              <a:rPr lang="ko-KR" altLang="en-US" i="1" baseline="0" dirty="0" err="1" smtClean="0"/>
              <a:t>앱</a:t>
            </a:r>
            <a:r>
              <a:rPr lang="ko-KR" altLang="en-US" i="1" baseline="0" dirty="0" smtClean="0"/>
              <a:t> 들이 </a:t>
            </a:r>
            <a:r>
              <a:rPr lang="ko-KR" altLang="en-US" baseline="0" dirty="0" smtClean="0"/>
              <a:t>많이 출시가 되었습니다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27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정리해보면 간단하게 한가지 서비스를 통해 일정조율과 장소선택을 못한다는 것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모임현황을 파악하지 못한다는 문제가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가장 큰 문제라고 결론 내렸습니다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세가지 문제가</a:t>
            </a:r>
            <a:r>
              <a:rPr lang="ko-KR" altLang="en-US" baseline="0" dirty="0" smtClean="0"/>
              <a:t> 많은 참여자들의 의견과 정보를 취합해야 함으로 인해서 주최자 혹은 모임의 참여자들 모두가 많은 시간낭비를 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03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정리해보면 간단하게 한가지 서비스를 통해 일정조율과 장소선택을 못한다는 것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모임현황을 파악하지 못한다는 문제가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가장 큰 문제라고 결론 내렸습니다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세가지 문제가</a:t>
            </a:r>
            <a:r>
              <a:rPr lang="ko-KR" altLang="en-US" baseline="0" dirty="0" smtClean="0"/>
              <a:t> 많은 참여자들의 의견과 정보를 취합해야 함으로 인해서 주최자 혹은 모임의 참여자들 모두가 많은 시간낭비를 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03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정리해보면 간단하게 한가지 서비스를 통해 일정조율과 장소선택을 못한다는 것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모임현황을 파악하지 못한다는 문제가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가장 큰 문제라고 결론 내렸습니다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세가지 문제가</a:t>
            </a:r>
            <a:r>
              <a:rPr lang="ko-KR" altLang="en-US" baseline="0" dirty="0" smtClean="0"/>
              <a:t> 많은 참여자들의 의견과 정보를 취합해야 함으로 인해서 주최자 혹은 모임의 참여자들 모두가 많은 시간낭비를 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03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정리해보면 간단하게 한가지 서비스를 통해 일정조율과 장소선택을 못한다는 것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모임현황을 파악하지 못한다는 문제가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가장 큰 문제라고 결론 내렸습니다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세가지 문제가</a:t>
            </a:r>
            <a:r>
              <a:rPr lang="ko-KR" altLang="en-US" baseline="0" dirty="0" smtClean="0"/>
              <a:t> 많은 참여자들의 의견과 정보를 취합해야 함으로 인해서 주최자 혹은 모임의 참여자들 모두가 많은 시간낭비를 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03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하지만 여전히 모임을 만드는데 있어 불편함이 있고 이를 파악하고자 동호회</a:t>
            </a:r>
            <a:r>
              <a:rPr lang="en-US" altLang="ko-KR" dirty="0"/>
              <a:t>,</a:t>
            </a:r>
            <a:r>
              <a:rPr lang="ko-KR" altLang="en-US" dirty="0"/>
              <a:t> 캠프</a:t>
            </a:r>
            <a:r>
              <a:rPr lang="en-US" altLang="ko-KR" dirty="0"/>
              <a:t>,</a:t>
            </a:r>
            <a:r>
              <a:rPr lang="ko-KR" altLang="en-US" dirty="0"/>
              <a:t> 스터디 등 현장에서 직접 인터뷰를 </a:t>
            </a:r>
            <a:r>
              <a:rPr lang="ko-KR" altLang="en-US" dirty="0" smtClean="0"/>
              <a:t>해 </a:t>
            </a:r>
            <a:r>
              <a:rPr lang="ko-KR" altLang="en-US" dirty="0" err="1" smtClean="0"/>
              <a:t>보았구요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CC84B-8384-4D1D-B019-9CBD5C600F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4825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17580"/>
      </p:ext>
    </p:extLst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267237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08977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73775"/>
      </p:ext>
    </p:extLst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274097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45406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11948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5572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290236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94028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KoPub돋움체 Medium" panose="02020603020101020101" pitchFamily="18" charset="-127"/>
              </a:defRPr>
            </a:lvl1pPr>
          </a:lstStyle>
          <a:p>
            <a:fld id="{D1AE775E-E603-43A8-A42B-D6EC89774D99}" type="datetimeFigureOut">
              <a:rPr lang="ko-KR" altLang="en-US" smtClean="0"/>
              <a:pPr/>
              <a:t>2016-12-28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KoPub돋움체 Medium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KoPub돋움체 Medium" panose="02020603020101020101" pitchFamily="18" charset="-127"/>
              </a:defRPr>
            </a:lvl1pPr>
          </a:lstStyle>
          <a:p>
            <a:fld id="{3EA7D085-94B8-41A7-BC49-8D2E4E0117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KoPub돋움체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KoPub돋움체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KoPub돋움체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KoPub돋움체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돋움체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돋움체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emf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microsoft.com/office/2007/relationships/hdphoto" Target="../media/hdphoto2.wdp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emf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emf"/><Relationship Id="rId10" Type="http://schemas.openxmlformats.org/officeDocument/2006/relationships/image" Target="../media/image19.png"/><Relationship Id="rId4" Type="http://schemas.openxmlformats.org/officeDocument/2006/relationships/image" Target="../media/image14.em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jpe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image" Target="../media/image28.png"/><Relationship Id="rId10" Type="http://schemas.openxmlformats.org/officeDocument/2006/relationships/image" Target="../media/image33.emf"/><Relationship Id="rId4" Type="http://schemas.openxmlformats.org/officeDocument/2006/relationships/image" Target="../media/image27.jpeg"/><Relationship Id="rId9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12192" y="0"/>
            <a:ext cx="990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86955" y="665635"/>
            <a:ext cx="8790432" cy="4939814"/>
          </a:xfr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70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  <a:t>Get-together with</a:t>
            </a:r>
            <a:br>
              <a:rPr lang="en-US" altLang="ko-KR" sz="70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</a:br>
            <a:r>
              <a:rPr lang="en-US" altLang="ko-KR" sz="7000" dirty="0" err="1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  <a:t>Schaduling</a:t>
            </a:r>
            <a:r>
              <a:rPr lang="en-US" altLang="ko-KR" sz="70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  <a:t/>
            </a:r>
            <a:br>
              <a:rPr lang="en-US" altLang="ko-KR" sz="70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</a:br>
            <a:r>
              <a:rPr lang="en-US" altLang="ko-KR" sz="70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  <a:t>distance matrix</a:t>
            </a:r>
            <a:br>
              <a:rPr lang="en-US" altLang="ko-KR" sz="70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</a:br>
            <a:r>
              <a:rPr lang="en-US" altLang="ko-KR" sz="70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  <a:t>location sharing</a:t>
            </a:r>
            <a:br>
              <a:rPr lang="en-US" altLang="ko-KR" sz="70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</a:br>
            <a:r>
              <a:rPr lang="en-US" altLang="ko-KR" sz="70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gradFill flip="none" rotWithShape="1">
                  <a:gsLst>
                    <a:gs pos="23000">
                      <a:schemeClr val="bg1"/>
                    </a:gs>
                    <a:gs pos="7900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Bebas Neue" panose="020B0606020202050201" pitchFamily="34" charset="0"/>
                <a:ea typeface="KoPub돋움체 Light" panose="02020603020101020101" pitchFamily="18" charset="-127"/>
              </a:rPr>
              <a:t>system</a:t>
            </a:r>
            <a:endParaRPr lang="ko-KR" altLang="en-US" sz="70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gradFill flip="none" rotWithShape="1">
                <a:gsLst>
                  <a:gs pos="23000">
                    <a:schemeClr val="bg1"/>
                  </a:gs>
                  <a:gs pos="79000">
                    <a:schemeClr val="bg1"/>
                  </a:gs>
                  <a:gs pos="5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atin typeface="Bebas Neue" panose="020B0606020202050201" pitchFamily="34" charset="0"/>
              <a:ea typeface="KoPub돋움체 Light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819400" y="2614439"/>
            <a:ext cx="4248150" cy="0"/>
          </a:xfrm>
          <a:prstGeom prst="line">
            <a:avLst/>
          </a:prstGeom>
          <a:ln>
            <a:gradFill flip="none" rotWithShape="1">
              <a:gsLst>
                <a:gs pos="81000">
                  <a:srgbClr val="B2B4B6">
                    <a:alpha val="50000"/>
                  </a:srgbClr>
                </a:gs>
                <a:gs pos="25000">
                  <a:srgbClr val="A2A4A5">
                    <a:alpha val="50000"/>
                  </a:srgbClr>
                </a:gs>
                <a:gs pos="52000">
                  <a:schemeClr val="accent1">
                    <a:lumMod val="5000"/>
                    <a:lumOff val="95000"/>
                    <a:alpha val="60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819400" y="3605039"/>
            <a:ext cx="4248150" cy="0"/>
          </a:xfrm>
          <a:prstGeom prst="line">
            <a:avLst/>
          </a:prstGeom>
          <a:ln>
            <a:gradFill flip="none" rotWithShape="1">
              <a:gsLst>
                <a:gs pos="81000">
                  <a:srgbClr val="B2B4B6">
                    <a:alpha val="50000"/>
                  </a:srgbClr>
                </a:gs>
                <a:gs pos="25000">
                  <a:srgbClr val="A2A4A5">
                    <a:alpha val="50000"/>
                  </a:srgbClr>
                </a:gs>
                <a:gs pos="52000">
                  <a:schemeClr val="accent1">
                    <a:lumMod val="5000"/>
                    <a:lumOff val="95000"/>
                    <a:alpha val="60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81472" y="4523232"/>
            <a:ext cx="28163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돋움체 Bold" pitchFamily="18" charset="-127"/>
                <a:ea typeface="KoPub돋움체 Bold" pitchFamily="18" charset="-127"/>
              </a:rPr>
              <a:t>ff</a:t>
            </a:r>
            <a:endParaRPr lang="ko-KR" altLang="en-US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78880" y="5790528"/>
            <a:ext cx="4425696" cy="1067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2011152039 </a:t>
            </a:r>
            <a:r>
              <a:rPr lang="ko-KR" altLang="en-US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정유석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 (</a:t>
            </a:r>
            <a:r>
              <a:rPr lang="ko-KR" altLang="en-US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지도교수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정의훈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2012152040 </a:t>
            </a:r>
            <a:r>
              <a:rPr lang="ko-KR" altLang="en-US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정한솔 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지도교수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정의훈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2012154005 </a:t>
            </a:r>
            <a:r>
              <a:rPr lang="ko-KR" altLang="en-US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김동수 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지도교수 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방영철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)</a:t>
            </a:r>
            <a:endParaRPr lang="en-US" altLang="ko-KR" dirty="0" smtClean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20325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0375" y="220031"/>
            <a:ext cx="1942994" cy="20075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  <p:sp>
        <p:nvSpPr>
          <p:cNvPr id="39" name="직사각형 38"/>
          <p:cNvSpPr/>
          <p:nvPr/>
        </p:nvSpPr>
        <p:spPr>
          <a:xfrm>
            <a:off x="408506" y="872512"/>
            <a:ext cx="7443831" cy="6052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인터뷰 조사 결과 모임활동을 하면서 </a:t>
            </a:r>
            <a:r>
              <a:rPr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날짜 선택과 장소 선정의 불편함을 느끼고 있었으며</a:t>
            </a:r>
            <a:r>
              <a:rPr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>
              <a:lnSpc>
                <a:spcPts val="2000"/>
              </a:lnSpc>
            </a:pPr>
            <a:r>
              <a:rPr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이러한 불편함을 해결하기 위해 흩어져 있는 </a:t>
            </a:r>
            <a:r>
              <a:rPr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기존의 다양한 서비스를 </a:t>
            </a:r>
            <a:r>
              <a:rPr lang="ko-KR" altLang="en-US" sz="1400" b="1" spc="-8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 중</a:t>
            </a:r>
            <a:r>
              <a:rPr lang="ko-KR" altLang="en-US" sz="1200" spc="-8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이었다</a:t>
            </a:r>
            <a:r>
              <a:rPr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37520" y="1782799"/>
            <a:ext cx="7595746" cy="877313"/>
            <a:chOff x="1237520" y="1643462"/>
            <a:chExt cx="7595746" cy="877313"/>
          </a:xfrm>
        </p:grpSpPr>
        <p:pic>
          <p:nvPicPr>
            <p:cNvPr id="40" name="Picture 2" descr="http://blogfiles.naver.net/20160715_166/bryanyoon1_1468568480906LFMi7_JPEG/%BA%CE%BB%EA%BF%B5%BE%EE%BD%BA%C5%CD%B5%F0_%BF%F8%BE%EE%B9%CE%BF%B5%BE%EE%BD%BA%C5%CD%B5%F0_1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520" y="1644160"/>
              <a:ext cx="1151083" cy="876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그룹 42"/>
            <p:cNvGrpSpPr/>
            <p:nvPr/>
          </p:nvGrpSpPr>
          <p:grpSpPr>
            <a:xfrm>
              <a:off x="2650183" y="1643462"/>
              <a:ext cx="6183083" cy="847851"/>
              <a:chOff x="3161214" y="1823460"/>
              <a:chExt cx="6183083" cy="847851"/>
            </a:xfrm>
            <a:solidFill>
              <a:schemeClr val="bg1">
                <a:lumMod val="85000"/>
              </a:schemeClr>
            </a:solidFill>
            <a:effectLst>
              <a:outerShdw blurRad="76200" dist="76200" dir="2700000" sx="95000" sy="95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12" name="이등변 삼각형 11"/>
              <p:cNvSpPr/>
              <p:nvPr/>
            </p:nvSpPr>
            <p:spPr>
              <a:xfrm rot="16200000">
                <a:off x="3201085" y="1973956"/>
                <a:ext cx="163316" cy="2430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404270" y="1823460"/>
                <a:ext cx="5940027" cy="84785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6" name="직사각형 65"/>
            <p:cNvSpPr/>
            <p:nvPr/>
          </p:nvSpPr>
          <p:spPr>
            <a:xfrm>
              <a:off x="3060336" y="1783906"/>
              <a:ext cx="516902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 . </a:t>
              </a:r>
              <a:r>
                <a:rPr lang="ko-KR" altLang="en-US" sz="1200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한국에서 모임을 가질 때</a:t>
              </a:r>
              <a:r>
                <a:rPr lang="en-US" altLang="ko-KR" sz="1200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200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지방에 사는 친구들과 딱히 </a:t>
              </a:r>
              <a:r>
                <a:rPr lang="ko-KR" altLang="en-US" sz="1200" b="1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어디서 만나야 할 지 모르겠어요</a:t>
              </a:r>
              <a:r>
                <a:rPr lang="en-US" altLang="ko-KR" sz="1200" b="1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r>
                <a:rPr lang="en-US" altLang="ko-KR" sz="1200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</a:t>
              </a:r>
            </a:p>
            <a:p>
              <a:pPr>
                <a:lnSpc>
                  <a:spcPts val="1800"/>
                </a:lnSpc>
              </a:pPr>
              <a:r>
                <a:rPr lang="en-US" altLang="ko-KR" sz="1200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</a:t>
              </a:r>
              <a:r>
                <a:rPr lang="ko-KR" altLang="en-US" sz="1200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그래서 지방 친구들이 올라와 서울에서 만났어요</a:t>
              </a:r>
              <a:r>
                <a:rPr lang="en-US" altLang="ko-KR" sz="1200" spc="-8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237520" y="2744186"/>
            <a:ext cx="7595746" cy="854200"/>
            <a:chOff x="1237520" y="2604849"/>
            <a:chExt cx="7595746" cy="854200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 cstate="print">
              <a:lum contrast="20000"/>
            </a:blip>
            <a:stretch>
              <a:fillRect/>
            </a:stretch>
          </p:blipFill>
          <p:spPr>
            <a:xfrm>
              <a:off x="1237520" y="2604849"/>
              <a:ext cx="1151083" cy="854200"/>
            </a:xfrm>
            <a:prstGeom prst="rect">
              <a:avLst/>
            </a:prstGeom>
          </p:spPr>
        </p:pic>
        <p:grpSp>
          <p:nvGrpSpPr>
            <p:cNvPr id="60" name="그룹 59"/>
            <p:cNvGrpSpPr/>
            <p:nvPr/>
          </p:nvGrpSpPr>
          <p:grpSpPr>
            <a:xfrm>
              <a:off x="2650183" y="2608023"/>
              <a:ext cx="6183083" cy="847851"/>
              <a:chOff x="3161214" y="1823460"/>
              <a:chExt cx="6183083" cy="847851"/>
            </a:xfrm>
            <a:solidFill>
              <a:schemeClr val="bg1">
                <a:lumMod val="85000"/>
              </a:schemeClr>
            </a:solidFill>
            <a:effectLst>
              <a:outerShdw blurRad="76200" dist="76200" dir="2700000" sx="95000" sy="95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61" name="이등변 삼각형 60"/>
              <p:cNvSpPr/>
              <p:nvPr/>
            </p:nvSpPr>
            <p:spPr>
              <a:xfrm rot="16200000">
                <a:off x="3201085" y="1973956"/>
                <a:ext cx="163316" cy="2430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3404270" y="1823460"/>
                <a:ext cx="5940027" cy="84785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3060336" y="2751443"/>
              <a:ext cx="516902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 . 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각자 사는 곳이 달라서 </a:t>
              </a:r>
              <a:r>
                <a:rPr lang="ko-KR" altLang="en-US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적절한 장소 찾기가 힘들었고</a:t>
              </a: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결국 모든 사람이 익숙한 신촌의 </a:t>
              </a:r>
              <a:endParaRPr lang="en-US" altLang="ko-KR" sz="1200" spc="-8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토즈 같은 스터디 룸을 네이버 지도에 검색해서 찾아 왔어요</a:t>
              </a: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  <a:endParaRPr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226228" y="3685595"/>
            <a:ext cx="7607038" cy="854117"/>
            <a:chOff x="1226228" y="3546258"/>
            <a:chExt cx="7607038" cy="854117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lum contrast="20000"/>
            </a:blip>
            <a:stretch>
              <a:fillRect/>
            </a:stretch>
          </p:blipFill>
          <p:spPr>
            <a:xfrm>
              <a:off x="1226228" y="3546258"/>
              <a:ext cx="1150971" cy="854117"/>
            </a:xfrm>
            <a:prstGeom prst="rect">
              <a:avLst/>
            </a:prstGeom>
          </p:spPr>
        </p:pic>
        <p:grpSp>
          <p:nvGrpSpPr>
            <p:cNvPr id="57" name="그룹 56"/>
            <p:cNvGrpSpPr/>
            <p:nvPr/>
          </p:nvGrpSpPr>
          <p:grpSpPr>
            <a:xfrm>
              <a:off x="2650183" y="3552524"/>
              <a:ext cx="6183083" cy="847851"/>
              <a:chOff x="3161214" y="1823460"/>
              <a:chExt cx="6183083" cy="847851"/>
            </a:xfrm>
            <a:solidFill>
              <a:schemeClr val="bg1">
                <a:lumMod val="85000"/>
              </a:schemeClr>
            </a:solidFill>
            <a:effectLst>
              <a:outerShdw blurRad="76200" dist="76200" dir="2700000" sx="95000" sy="95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58" name="이등변 삼각형 57"/>
              <p:cNvSpPr/>
              <p:nvPr/>
            </p:nvSpPr>
            <p:spPr>
              <a:xfrm rot="16200000">
                <a:off x="3201085" y="1973956"/>
                <a:ext cx="163316" cy="2430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3404270" y="1823460"/>
                <a:ext cx="5940027" cy="84785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3060336" y="3696318"/>
              <a:ext cx="530836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 . 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서로 다른 일을 하는 친구들과 </a:t>
              </a:r>
              <a:r>
                <a:rPr lang="ko-KR" altLang="en-US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날짜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정하기 어렵고</a:t>
              </a: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다른 곳에 살아서 </a:t>
              </a:r>
              <a:r>
                <a:rPr lang="ko-KR" altLang="en-US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장소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정하기가 </a:t>
              </a:r>
              <a:endParaRPr lang="en-US" altLang="ko-KR" sz="1200" spc="-8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힘들었어요</a:t>
              </a: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  <a:endParaRPr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237519" y="4706603"/>
            <a:ext cx="7595747" cy="1835285"/>
            <a:chOff x="1237519" y="4567266"/>
            <a:chExt cx="7595747" cy="1835285"/>
          </a:xfrm>
        </p:grpSpPr>
        <p:grpSp>
          <p:nvGrpSpPr>
            <p:cNvPr id="45" name="그룹 44"/>
            <p:cNvGrpSpPr/>
            <p:nvPr/>
          </p:nvGrpSpPr>
          <p:grpSpPr>
            <a:xfrm rot="10800000">
              <a:off x="1237519" y="4567266"/>
              <a:ext cx="6582010" cy="847851"/>
              <a:chOff x="3161214" y="1823461"/>
              <a:chExt cx="6582010" cy="847851"/>
            </a:xfrm>
            <a:solidFill>
              <a:schemeClr val="bg1">
                <a:lumMod val="85000"/>
              </a:schemeClr>
            </a:solidFill>
            <a:effectLst>
              <a:outerShdw blurRad="76200" dist="76200" dir="2700000" sx="95000" sy="95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46" name="이등변 삼각형 45"/>
              <p:cNvSpPr/>
              <p:nvPr/>
            </p:nvSpPr>
            <p:spPr>
              <a:xfrm rot="16200000">
                <a:off x="3201085" y="1973956"/>
                <a:ext cx="163316" cy="2430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3404271" y="1823461"/>
                <a:ext cx="6338953" cy="84785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1" t="28228" r="4886" b="21015"/>
            <a:stretch/>
          </p:blipFill>
          <p:spPr>
            <a:xfrm>
              <a:off x="8079056" y="5554699"/>
              <a:ext cx="754210" cy="847852"/>
            </a:xfrm>
            <a:prstGeom prst="rect">
              <a:avLst/>
            </a:prstGeom>
          </p:spPr>
        </p:pic>
        <p:sp>
          <p:nvSpPr>
            <p:cNvPr id="69" name="직사각형 68"/>
            <p:cNvSpPr/>
            <p:nvPr/>
          </p:nvSpPr>
          <p:spPr>
            <a:xfrm>
              <a:off x="1501502" y="4598778"/>
              <a:ext cx="5572386" cy="7848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 . 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운동 이외에 회식 겸 모임을 가질 때</a:t>
              </a: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적절한 장소를 선정하는게 힘들었어요</a:t>
              </a:r>
              <a:r>
                <a:rPr lang="en-US" altLang="ko-KR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  <a:p>
              <a:pPr>
                <a:lnSpc>
                  <a:spcPts val="1800"/>
                </a:lnSpc>
              </a:pP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회원들의 위치를 고려해야 하기 때문에 배드민턴장 주변에서만 모이게 되고</a:t>
              </a: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다른 장소를 </a:t>
              </a:r>
              <a:endParaRPr lang="en-US" altLang="ko-KR" sz="1200" spc="-8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선택하기가 부담스러웠습니다</a:t>
              </a: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37517" y="4663746"/>
            <a:ext cx="7595749" cy="1878141"/>
            <a:chOff x="1237517" y="4524409"/>
            <a:chExt cx="7595749" cy="1878141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75" t="36521" b="17658"/>
            <a:stretch/>
          </p:blipFill>
          <p:spPr>
            <a:xfrm>
              <a:off x="8079056" y="4524409"/>
              <a:ext cx="754210" cy="933715"/>
            </a:xfrm>
            <a:prstGeom prst="rect">
              <a:avLst/>
            </a:prstGeom>
          </p:spPr>
        </p:pic>
        <p:grpSp>
          <p:nvGrpSpPr>
            <p:cNvPr id="63" name="그룹 62"/>
            <p:cNvGrpSpPr/>
            <p:nvPr/>
          </p:nvGrpSpPr>
          <p:grpSpPr>
            <a:xfrm rot="10800000">
              <a:off x="1237517" y="5554699"/>
              <a:ext cx="6582012" cy="847851"/>
              <a:chOff x="3161214" y="1823461"/>
              <a:chExt cx="6582012" cy="847851"/>
            </a:xfrm>
            <a:solidFill>
              <a:schemeClr val="bg1">
                <a:lumMod val="85000"/>
              </a:schemeClr>
            </a:solidFill>
            <a:effectLst>
              <a:outerShdw blurRad="76200" dist="76200" dir="2700000" sx="95000" sy="95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64" name="이등변 삼각형 63"/>
              <p:cNvSpPr/>
              <p:nvPr/>
            </p:nvSpPr>
            <p:spPr>
              <a:xfrm rot="16200000">
                <a:off x="3201085" y="1973956"/>
                <a:ext cx="163316" cy="2430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3404271" y="1823461"/>
                <a:ext cx="6338955" cy="84785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70" name="직사각형 69"/>
            <p:cNvSpPr/>
            <p:nvPr/>
          </p:nvSpPr>
          <p:spPr>
            <a:xfrm>
              <a:off x="1501502" y="5701627"/>
              <a:ext cx="516902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 . 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자동차 동호회라고 해서 항상 어디 멀리 나가는 건 아니에요</a:t>
              </a:r>
              <a:r>
                <a:rPr lang="en-US" altLang="ko-KR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en-US" altLang="ko-KR" sz="1200" spc="-8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그 날 참석가능한 회원들과 </a:t>
              </a:r>
              <a:r>
                <a:rPr lang="ko-KR" altLang="en-US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중간쯤에서 먼저 모이는 경우가 더 많죠</a:t>
              </a:r>
              <a:r>
                <a:rPr lang="en-US" altLang="ko-KR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200" b="1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415118" y="514586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선정과정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인터뷰 결과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506571" y="455318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4143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692E-6 3.7037E-6 L -0.01779 -0.000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00032 0.05139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25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2.59259E-6 L 0.00032 0.05139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25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33333E-6 -2.59259E-6 L 0.00032 0.05139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25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33333E-6 -2.59259E-6 L 0.00032 0.05139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25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2.59259E-6 L 0.00032 0.05139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415118" y="514586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선정과정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설문조사 결과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06571" y="455318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" y="1500188"/>
            <a:ext cx="87344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32070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7"/>
          <p:cNvGrpSpPr/>
          <p:nvPr/>
        </p:nvGrpSpPr>
        <p:grpSpPr>
          <a:xfrm>
            <a:off x="2368667" y="1819453"/>
            <a:ext cx="5378331" cy="1967487"/>
            <a:chOff x="2159001" y="929077"/>
            <a:chExt cx="5647267" cy="2065868"/>
          </a:xfrm>
        </p:grpSpPr>
        <p:sp>
          <p:nvSpPr>
            <p:cNvPr id="44" name="자유형 43"/>
            <p:cNvSpPr/>
            <p:nvPr/>
          </p:nvSpPr>
          <p:spPr>
            <a:xfrm>
              <a:off x="2159001" y="929077"/>
              <a:ext cx="5647267" cy="2065868"/>
            </a:xfrm>
            <a:custGeom>
              <a:avLst/>
              <a:gdLst>
                <a:gd name="connsiteX0" fmla="*/ 1034374 w 5647267"/>
                <a:gd name="connsiteY0" fmla="*/ 0 h 2065868"/>
                <a:gd name="connsiteX1" fmla="*/ 1892093 w 5647267"/>
                <a:gd name="connsiteY1" fmla="*/ 455411 h 2065868"/>
                <a:gd name="connsiteX2" fmla="*/ 1921015 w 5647267"/>
                <a:gd name="connsiteY2" fmla="*/ 508622 h 2065868"/>
                <a:gd name="connsiteX3" fmla="*/ 1949938 w 5647267"/>
                <a:gd name="connsiteY3" fmla="*/ 455411 h 2065868"/>
                <a:gd name="connsiteX4" fmla="*/ 2807657 w 5647267"/>
                <a:gd name="connsiteY4" fmla="*/ 0 h 2065868"/>
                <a:gd name="connsiteX5" fmla="*/ 3665376 w 5647267"/>
                <a:gd name="connsiteY5" fmla="*/ 455411 h 2065868"/>
                <a:gd name="connsiteX6" fmla="*/ 3710275 w 5647267"/>
                <a:gd name="connsiteY6" fmla="*/ 538015 h 2065868"/>
                <a:gd name="connsiteX7" fmla="*/ 3755174 w 5647267"/>
                <a:gd name="connsiteY7" fmla="*/ 455411 h 2065868"/>
                <a:gd name="connsiteX8" fmla="*/ 4612893 w 5647267"/>
                <a:gd name="connsiteY8" fmla="*/ 0 h 2065868"/>
                <a:gd name="connsiteX9" fmla="*/ 5647267 w 5647267"/>
                <a:gd name="connsiteY9" fmla="*/ 1032934 h 2065868"/>
                <a:gd name="connsiteX10" fmla="*/ 4612893 w 5647267"/>
                <a:gd name="connsiteY10" fmla="*/ 2065868 h 2065868"/>
                <a:gd name="connsiteX11" fmla="*/ 3755174 w 5647267"/>
                <a:gd name="connsiteY11" fmla="*/ 1610457 h 2065868"/>
                <a:gd name="connsiteX12" fmla="*/ 3710275 w 5647267"/>
                <a:gd name="connsiteY12" fmla="*/ 1527853 h 2065868"/>
                <a:gd name="connsiteX13" fmla="*/ 3665376 w 5647267"/>
                <a:gd name="connsiteY13" fmla="*/ 1610457 h 2065868"/>
                <a:gd name="connsiteX14" fmla="*/ 2807657 w 5647267"/>
                <a:gd name="connsiteY14" fmla="*/ 2065868 h 2065868"/>
                <a:gd name="connsiteX15" fmla="*/ 1949938 w 5647267"/>
                <a:gd name="connsiteY15" fmla="*/ 1610457 h 2065868"/>
                <a:gd name="connsiteX16" fmla="*/ 1921015 w 5647267"/>
                <a:gd name="connsiteY16" fmla="*/ 1557246 h 2065868"/>
                <a:gd name="connsiteX17" fmla="*/ 1892093 w 5647267"/>
                <a:gd name="connsiteY17" fmla="*/ 1610457 h 2065868"/>
                <a:gd name="connsiteX18" fmla="*/ 1034374 w 5647267"/>
                <a:gd name="connsiteY18" fmla="*/ 2065868 h 2065868"/>
                <a:gd name="connsiteX19" fmla="*/ 0 w 5647267"/>
                <a:gd name="connsiteY19" fmla="*/ 1032934 h 2065868"/>
                <a:gd name="connsiteX20" fmla="*/ 1034374 w 5647267"/>
                <a:gd name="connsiteY20" fmla="*/ 0 h 206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267" h="2065868">
                  <a:moveTo>
                    <a:pt x="1034374" y="0"/>
                  </a:moveTo>
                  <a:cubicBezTo>
                    <a:pt x="1391417" y="0"/>
                    <a:pt x="1706209" y="180649"/>
                    <a:pt x="1892093" y="455411"/>
                  </a:cubicBezTo>
                  <a:lnTo>
                    <a:pt x="1921015" y="508622"/>
                  </a:lnTo>
                  <a:lnTo>
                    <a:pt x="1949938" y="455411"/>
                  </a:lnTo>
                  <a:cubicBezTo>
                    <a:pt x="2135822" y="180649"/>
                    <a:pt x="2450614" y="0"/>
                    <a:pt x="2807657" y="0"/>
                  </a:cubicBezTo>
                  <a:cubicBezTo>
                    <a:pt x="3164700" y="0"/>
                    <a:pt x="3479491" y="180649"/>
                    <a:pt x="3665376" y="455411"/>
                  </a:cubicBezTo>
                  <a:lnTo>
                    <a:pt x="3710275" y="538015"/>
                  </a:lnTo>
                  <a:lnTo>
                    <a:pt x="3755174" y="455411"/>
                  </a:lnTo>
                  <a:cubicBezTo>
                    <a:pt x="3941059" y="180649"/>
                    <a:pt x="4255850" y="0"/>
                    <a:pt x="4612893" y="0"/>
                  </a:cubicBezTo>
                  <a:cubicBezTo>
                    <a:pt x="5184162" y="0"/>
                    <a:pt x="5647267" y="462460"/>
                    <a:pt x="5647267" y="1032934"/>
                  </a:cubicBezTo>
                  <a:cubicBezTo>
                    <a:pt x="5647267" y="1603408"/>
                    <a:pt x="5184162" y="2065868"/>
                    <a:pt x="4612893" y="2065868"/>
                  </a:cubicBezTo>
                  <a:cubicBezTo>
                    <a:pt x="4255850" y="2065868"/>
                    <a:pt x="3941059" y="1885220"/>
                    <a:pt x="3755174" y="1610457"/>
                  </a:cubicBezTo>
                  <a:lnTo>
                    <a:pt x="3710275" y="1527853"/>
                  </a:lnTo>
                  <a:lnTo>
                    <a:pt x="3665376" y="1610457"/>
                  </a:lnTo>
                  <a:cubicBezTo>
                    <a:pt x="3479491" y="1885220"/>
                    <a:pt x="3164700" y="2065868"/>
                    <a:pt x="2807657" y="2065868"/>
                  </a:cubicBezTo>
                  <a:cubicBezTo>
                    <a:pt x="2450614" y="2065868"/>
                    <a:pt x="2135822" y="1885220"/>
                    <a:pt x="1949938" y="1610457"/>
                  </a:cubicBezTo>
                  <a:lnTo>
                    <a:pt x="1921015" y="1557246"/>
                  </a:lnTo>
                  <a:lnTo>
                    <a:pt x="1892093" y="1610457"/>
                  </a:lnTo>
                  <a:cubicBezTo>
                    <a:pt x="1706209" y="1885220"/>
                    <a:pt x="1391417" y="2065868"/>
                    <a:pt x="1034374" y="2065868"/>
                  </a:cubicBezTo>
                  <a:cubicBezTo>
                    <a:pt x="463105" y="2065868"/>
                    <a:pt x="0" y="1603408"/>
                    <a:pt x="0" y="1032934"/>
                  </a:cubicBezTo>
                  <a:cubicBezTo>
                    <a:pt x="0" y="462460"/>
                    <a:pt x="463105" y="0"/>
                    <a:pt x="1034374" y="0"/>
                  </a:cubicBez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005391" y="1006924"/>
              <a:ext cx="1911189" cy="1911189"/>
            </a:xfrm>
            <a:prstGeom prst="ellipse">
              <a:avLst/>
            </a:prstGeom>
            <a:solidFill>
              <a:srgbClr val="FDB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5813844" y="1006924"/>
              <a:ext cx="1911189" cy="1911189"/>
            </a:xfrm>
            <a:prstGeom prst="ellipse">
              <a:avLst/>
            </a:prstGeom>
            <a:solidFill>
              <a:srgbClr val="FDB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235776" y="1006924"/>
              <a:ext cx="1911189" cy="1911189"/>
            </a:xfrm>
            <a:prstGeom prst="ellipse">
              <a:avLst/>
            </a:prstGeom>
            <a:solidFill>
              <a:srgbClr val="FDB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303336" y="1962686"/>
              <a:ext cx="1759881" cy="3477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900" spc="-150">
                  <a:ln>
                    <a:solidFill>
                      <a:srgbClr val="005074">
                        <a:alpha val="200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일정 조율</a:t>
              </a:r>
              <a:endParaRPr lang="ko-KR" altLang="en-US" sz="1900" spc="-150" dirty="0">
                <a:ln>
                  <a:solidFill>
                    <a:srgbClr val="005074">
                      <a:alpha val="2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21044" y="1962686"/>
              <a:ext cx="1718811" cy="3477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900" spc="-150">
                  <a:ln>
                    <a:solidFill>
                      <a:srgbClr val="005074">
                        <a:alpha val="200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장소 선택</a:t>
              </a:r>
              <a:endParaRPr lang="ko-KR" altLang="en-US" sz="1900" spc="-150" dirty="0">
                <a:ln>
                  <a:solidFill>
                    <a:srgbClr val="005074">
                      <a:alpha val="2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981635" y="1962316"/>
              <a:ext cx="1598594" cy="3484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900" spc="-150">
                  <a:ln>
                    <a:solidFill>
                      <a:srgbClr val="005074">
                        <a:alpha val="200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모임 현황 파악</a:t>
              </a:r>
              <a:endParaRPr lang="ko-KR" altLang="en-US" sz="1900" spc="-150" dirty="0">
                <a:ln>
                  <a:solidFill>
                    <a:srgbClr val="005074">
                      <a:alpha val="2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626501" y="1626881"/>
              <a:ext cx="1129737" cy="3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400" spc="-15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불편함 첫 번째</a:t>
              </a:r>
              <a:endParaRPr lang="en-US" altLang="ko-KR" sz="1400" spc="-15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415582" y="1635853"/>
              <a:ext cx="1129737" cy="3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400" spc="-15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불편함 두 번째</a:t>
              </a:r>
              <a:endParaRPr lang="en-US" altLang="ko-KR" sz="1400" spc="-15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89937" y="1626881"/>
              <a:ext cx="1129737" cy="3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400" spc="-15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불편함 세 번째</a:t>
              </a:r>
              <a:endParaRPr lang="en-US" altLang="ko-KR" sz="1400" spc="-15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6" name="이등변 삼각형 25"/>
          <p:cNvSpPr/>
          <p:nvPr/>
        </p:nvSpPr>
        <p:spPr>
          <a:xfrm rot="10800000">
            <a:off x="4406773" y="4002012"/>
            <a:ext cx="1355098" cy="231931"/>
          </a:xfrm>
          <a:prstGeom prst="triangle">
            <a:avLst/>
          </a:prstGeom>
          <a:gradFill>
            <a:gsLst>
              <a:gs pos="41000">
                <a:schemeClr val="bg1">
                  <a:lumMod val="7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1992137" y="4413681"/>
            <a:ext cx="6204733" cy="611411"/>
            <a:chOff x="2036322" y="3811233"/>
            <a:chExt cx="6096000" cy="611411"/>
          </a:xfrm>
        </p:grpSpPr>
        <p:sp>
          <p:nvSpPr>
            <p:cNvPr id="45" name="직사각형 44"/>
            <p:cNvSpPr/>
            <p:nvPr/>
          </p:nvSpPr>
          <p:spPr>
            <a:xfrm>
              <a:off x="2036322" y="3811233"/>
              <a:ext cx="6096000" cy="61141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06255" y="3985855"/>
              <a:ext cx="5367167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lnSpc>
                  <a:spcPts val="1800"/>
                </a:lnSpc>
                <a:defRPr sz="12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algn="ctr"/>
              <a:r>
                <a:rPr lang="ko-KR" altLang="en-US" sz="1600" spc="-100" dirty="0" smtClean="0">
                  <a:solidFill>
                    <a:srgbClr val="FDBF0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참여자들의  의견을 </a:t>
              </a:r>
              <a:r>
                <a:rPr lang="ko-KR" altLang="en-US" sz="2000" b="1" spc="-100" dirty="0" smtClean="0">
                  <a:solidFill>
                    <a:srgbClr val="FDBF0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취합</a:t>
              </a:r>
              <a:r>
                <a:rPr lang="ko-KR" altLang="en-US" sz="1600" spc="-100" dirty="0" smtClean="0">
                  <a:solidFill>
                    <a:srgbClr val="FDBF0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하고 </a:t>
              </a:r>
              <a:r>
                <a:rPr lang="ko-KR" altLang="en-US" sz="2000" b="1" spc="-100" dirty="0" smtClean="0">
                  <a:solidFill>
                    <a:srgbClr val="FDBF0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정보를  얻는데</a:t>
              </a:r>
              <a:r>
                <a:rPr lang="ko-KR" altLang="en-US" sz="1600" spc="-100" dirty="0" smtClean="0">
                  <a:solidFill>
                    <a:srgbClr val="FDBF0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많은 </a:t>
              </a:r>
              <a:r>
                <a:rPr lang="ko-KR" altLang="en-US" sz="2000" b="1" spc="-100" dirty="0" smtClean="0">
                  <a:solidFill>
                    <a:srgbClr val="FDBF0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시간낭비</a:t>
              </a:r>
              <a:endParaRPr lang="ko-KR" altLang="en-US" sz="2000" b="1" spc="-100" dirty="0">
                <a:solidFill>
                  <a:srgbClr val="FDBF0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415118" y="514586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선정과정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설문조사 결과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06571" y="455318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2070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692E-6 -3.33333E-6 L 3.07692E-6 0.05834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6 -0.03819 L -1.53846E-6 -1.11111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036322" y="3658833"/>
            <a:ext cx="6096000" cy="6114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183" y="375231"/>
            <a:ext cx="2888777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5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아이템 선정과정</a:t>
            </a:r>
            <a:r>
              <a:rPr lang="en-US" altLang="ko-KR" sz="15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 </a:t>
            </a:r>
            <a:r>
              <a:rPr lang="ko-KR" altLang="en-US" sz="15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설문조사 결과</a:t>
            </a:r>
            <a:endParaRPr lang="en-US" altLang="ko-KR" sz="150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2927" y="323486"/>
            <a:ext cx="82834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368667" y="1064605"/>
            <a:ext cx="5378331" cy="1967487"/>
            <a:chOff x="2159001" y="929077"/>
            <a:chExt cx="5647267" cy="2065868"/>
          </a:xfrm>
        </p:grpSpPr>
        <p:sp>
          <p:nvSpPr>
            <p:cNvPr id="44" name="자유형 43"/>
            <p:cNvSpPr/>
            <p:nvPr/>
          </p:nvSpPr>
          <p:spPr>
            <a:xfrm>
              <a:off x="2159001" y="929077"/>
              <a:ext cx="5647267" cy="2065868"/>
            </a:xfrm>
            <a:custGeom>
              <a:avLst/>
              <a:gdLst>
                <a:gd name="connsiteX0" fmla="*/ 1034374 w 5647267"/>
                <a:gd name="connsiteY0" fmla="*/ 0 h 2065868"/>
                <a:gd name="connsiteX1" fmla="*/ 1892093 w 5647267"/>
                <a:gd name="connsiteY1" fmla="*/ 455411 h 2065868"/>
                <a:gd name="connsiteX2" fmla="*/ 1921015 w 5647267"/>
                <a:gd name="connsiteY2" fmla="*/ 508622 h 2065868"/>
                <a:gd name="connsiteX3" fmla="*/ 1949938 w 5647267"/>
                <a:gd name="connsiteY3" fmla="*/ 455411 h 2065868"/>
                <a:gd name="connsiteX4" fmla="*/ 2807657 w 5647267"/>
                <a:gd name="connsiteY4" fmla="*/ 0 h 2065868"/>
                <a:gd name="connsiteX5" fmla="*/ 3665376 w 5647267"/>
                <a:gd name="connsiteY5" fmla="*/ 455411 h 2065868"/>
                <a:gd name="connsiteX6" fmla="*/ 3710275 w 5647267"/>
                <a:gd name="connsiteY6" fmla="*/ 538015 h 2065868"/>
                <a:gd name="connsiteX7" fmla="*/ 3755174 w 5647267"/>
                <a:gd name="connsiteY7" fmla="*/ 455411 h 2065868"/>
                <a:gd name="connsiteX8" fmla="*/ 4612893 w 5647267"/>
                <a:gd name="connsiteY8" fmla="*/ 0 h 2065868"/>
                <a:gd name="connsiteX9" fmla="*/ 5647267 w 5647267"/>
                <a:gd name="connsiteY9" fmla="*/ 1032934 h 2065868"/>
                <a:gd name="connsiteX10" fmla="*/ 4612893 w 5647267"/>
                <a:gd name="connsiteY10" fmla="*/ 2065868 h 2065868"/>
                <a:gd name="connsiteX11" fmla="*/ 3755174 w 5647267"/>
                <a:gd name="connsiteY11" fmla="*/ 1610457 h 2065868"/>
                <a:gd name="connsiteX12" fmla="*/ 3710275 w 5647267"/>
                <a:gd name="connsiteY12" fmla="*/ 1527853 h 2065868"/>
                <a:gd name="connsiteX13" fmla="*/ 3665376 w 5647267"/>
                <a:gd name="connsiteY13" fmla="*/ 1610457 h 2065868"/>
                <a:gd name="connsiteX14" fmla="*/ 2807657 w 5647267"/>
                <a:gd name="connsiteY14" fmla="*/ 2065868 h 2065868"/>
                <a:gd name="connsiteX15" fmla="*/ 1949938 w 5647267"/>
                <a:gd name="connsiteY15" fmla="*/ 1610457 h 2065868"/>
                <a:gd name="connsiteX16" fmla="*/ 1921015 w 5647267"/>
                <a:gd name="connsiteY16" fmla="*/ 1557246 h 2065868"/>
                <a:gd name="connsiteX17" fmla="*/ 1892093 w 5647267"/>
                <a:gd name="connsiteY17" fmla="*/ 1610457 h 2065868"/>
                <a:gd name="connsiteX18" fmla="*/ 1034374 w 5647267"/>
                <a:gd name="connsiteY18" fmla="*/ 2065868 h 2065868"/>
                <a:gd name="connsiteX19" fmla="*/ 0 w 5647267"/>
                <a:gd name="connsiteY19" fmla="*/ 1032934 h 2065868"/>
                <a:gd name="connsiteX20" fmla="*/ 1034374 w 5647267"/>
                <a:gd name="connsiteY20" fmla="*/ 0 h 206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267" h="2065868">
                  <a:moveTo>
                    <a:pt x="1034374" y="0"/>
                  </a:moveTo>
                  <a:cubicBezTo>
                    <a:pt x="1391417" y="0"/>
                    <a:pt x="1706209" y="180649"/>
                    <a:pt x="1892093" y="455411"/>
                  </a:cubicBezTo>
                  <a:lnTo>
                    <a:pt x="1921015" y="508622"/>
                  </a:lnTo>
                  <a:lnTo>
                    <a:pt x="1949938" y="455411"/>
                  </a:lnTo>
                  <a:cubicBezTo>
                    <a:pt x="2135822" y="180649"/>
                    <a:pt x="2450614" y="0"/>
                    <a:pt x="2807657" y="0"/>
                  </a:cubicBezTo>
                  <a:cubicBezTo>
                    <a:pt x="3164700" y="0"/>
                    <a:pt x="3479491" y="180649"/>
                    <a:pt x="3665376" y="455411"/>
                  </a:cubicBezTo>
                  <a:lnTo>
                    <a:pt x="3710275" y="538015"/>
                  </a:lnTo>
                  <a:lnTo>
                    <a:pt x="3755174" y="455411"/>
                  </a:lnTo>
                  <a:cubicBezTo>
                    <a:pt x="3941059" y="180649"/>
                    <a:pt x="4255850" y="0"/>
                    <a:pt x="4612893" y="0"/>
                  </a:cubicBezTo>
                  <a:cubicBezTo>
                    <a:pt x="5184162" y="0"/>
                    <a:pt x="5647267" y="462460"/>
                    <a:pt x="5647267" y="1032934"/>
                  </a:cubicBezTo>
                  <a:cubicBezTo>
                    <a:pt x="5647267" y="1603408"/>
                    <a:pt x="5184162" y="2065868"/>
                    <a:pt x="4612893" y="2065868"/>
                  </a:cubicBezTo>
                  <a:cubicBezTo>
                    <a:pt x="4255850" y="2065868"/>
                    <a:pt x="3941059" y="1885220"/>
                    <a:pt x="3755174" y="1610457"/>
                  </a:cubicBezTo>
                  <a:lnTo>
                    <a:pt x="3710275" y="1527853"/>
                  </a:lnTo>
                  <a:lnTo>
                    <a:pt x="3665376" y="1610457"/>
                  </a:lnTo>
                  <a:cubicBezTo>
                    <a:pt x="3479491" y="1885220"/>
                    <a:pt x="3164700" y="2065868"/>
                    <a:pt x="2807657" y="2065868"/>
                  </a:cubicBezTo>
                  <a:cubicBezTo>
                    <a:pt x="2450614" y="2065868"/>
                    <a:pt x="2135822" y="1885220"/>
                    <a:pt x="1949938" y="1610457"/>
                  </a:cubicBezTo>
                  <a:lnTo>
                    <a:pt x="1921015" y="1557246"/>
                  </a:lnTo>
                  <a:lnTo>
                    <a:pt x="1892093" y="1610457"/>
                  </a:lnTo>
                  <a:cubicBezTo>
                    <a:pt x="1706209" y="1885220"/>
                    <a:pt x="1391417" y="2065868"/>
                    <a:pt x="1034374" y="2065868"/>
                  </a:cubicBezTo>
                  <a:cubicBezTo>
                    <a:pt x="463105" y="2065868"/>
                    <a:pt x="0" y="1603408"/>
                    <a:pt x="0" y="1032934"/>
                  </a:cubicBezTo>
                  <a:cubicBezTo>
                    <a:pt x="0" y="462460"/>
                    <a:pt x="463105" y="0"/>
                    <a:pt x="1034374" y="0"/>
                  </a:cubicBez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005391" y="1006924"/>
              <a:ext cx="1911189" cy="1911189"/>
            </a:xfrm>
            <a:prstGeom prst="ellipse">
              <a:avLst/>
            </a:prstGeom>
            <a:solidFill>
              <a:srgbClr val="FDB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5813844" y="1006924"/>
              <a:ext cx="1911189" cy="1911189"/>
            </a:xfrm>
            <a:prstGeom prst="ellipse">
              <a:avLst/>
            </a:prstGeom>
            <a:solidFill>
              <a:srgbClr val="FDB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235776" y="1006924"/>
              <a:ext cx="1911189" cy="1911189"/>
            </a:xfrm>
            <a:prstGeom prst="ellipse">
              <a:avLst/>
            </a:prstGeom>
            <a:solidFill>
              <a:srgbClr val="FDB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303336" y="1962686"/>
              <a:ext cx="1759881" cy="3477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900" spc="-150">
                  <a:ln>
                    <a:solidFill>
                      <a:srgbClr val="005074">
                        <a:alpha val="200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일정 조율</a:t>
              </a:r>
              <a:endParaRPr lang="ko-KR" altLang="en-US" sz="1900" spc="-150" dirty="0">
                <a:ln>
                  <a:solidFill>
                    <a:srgbClr val="005074">
                      <a:alpha val="2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21044" y="1962686"/>
              <a:ext cx="1718811" cy="3477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900" spc="-150">
                  <a:ln>
                    <a:solidFill>
                      <a:srgbClr val="005074">
                        <a:alpha val="200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장소 선택</a:t>
              </a:r>
              <a:endParaRPr lang="ko-KR" altLang="en-US" sz="1900" spc="-150" dirty="0">
                <a:ln>
                  <a:solidFill>
                    <a:srgbClr val="005074">
                      <a:alpha val="2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981635" y="1962316"/>
              <a:ext cx="1598594" cy="3484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900" spc="-150">
                  <a:ln>
                    <a:solidFill>
                      <a:srgbClr val="005074">
                        <a:alpha val="200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모임 현황 파악</a:t>
              </a:r>
              <a:endParaRPr lang="ko-KR" altLang="en-US" sz="1900" spc="-150" dirty="0">
                <a:ln>
                  <a:solidFill>
                    <a:srgbClr val="005074">
                      <a:alpha val="2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626501" y="1626881"/>
              <a:ext cx="1129737" cy="3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400" spc="-15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불편함 첫 번째</a:t>
              </a:r>
              <a:endParaRPr lang="en-US" altLang="ko-KR" sz="1400" spc="-15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415582" y="1635853"/>
              <a:ext cx="1129737" cy="3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400" spc="-15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불편함 두 번째</a:t>
              </a:r>
              <a:endParaRPr lang="en-US" altLang="ko-KR" sz="1400" spc="-15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89937" y="1626881"/>
              <a:ext cx="1129737" cy="339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400" spc="-15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불편함 세 번째</a:t>
              </a:r>
              <a:endParaRPr lang="en-US" altLang="ko-KR" sz="1400" spc="-15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6" name="이등변 삼각형 25"/>
          <p:cNvSpPr/>
          <p:nvPr/>
        </p:nvSpPr>
        <p:spPr>
          <a:xfrm rot="10800000">
            <a:off x="4406773" y="3247164"/>
            <a:ext cx="1355098" cy="231931"/>
          </a:xfrm>
          <a:prstGeom prst="triangle">
            <a:avLst/>
          </a:prstGeom>
          <a:gradFill>
            <a:gsLst>
              <a:gs pos="41000">
                <a:schemeClr val="bg1">
                  <a:lumMod val="7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60108" y="3829029"/>
            <a:ext cx="5168665" cy="332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200" spc="-8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1600" spc="-100">
                <a:solidFill>
                  <a:srgbClr val="FDBF0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모임 출석률의 </a:t>
            </a:r>
            <a:r>
              <a:rPr lang="ko-KR" altLang="en-US" sz="2000" spc="-100">
                <a:solidFill>
                  <a:srgbClr val="FECB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저조</a:t>
            </a:r>
            <a:r>
              <a:rPr lang="en-US" altLang="ko-KR" sz="1600" spc="-100">
                <a:solidFill>
                  <a:srgbClr val="FDBF0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spc="-100">
                <a:solidFill>
                  <a:srgbClr val="FDBF0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결국 </a:t>
            </a:r>
            <a:r>
              <a:rPr lang="ko-KR" altLang="en-US" sz="1600" spc="-100" dirty="0">
                <a:solidFill>
                  <a:srgbClr val="FDBF0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모임이 </a:t>
            </a:r>
            <a:r>
              <a:rPr lang="ko-KR" altLang="en-US" sz="2000" spc="-100">
                <a:solidFill>
                  <a:srgbClr val="FECB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취소</a:t>
            </a:r>
            <a:r>
              <a:rPr lang="ko-KR" altLang="en-US" sz="1600" spc="-100">
                <a:solidFill>
                  <a:srgbClr val="FDBF0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되는 사태까지</a:t>
            </a:r>
            <a:r>
              <a:rPr lang="en-US" altLang="ko-KR" sz="1600" spc="-100">
                <a:solidFill>
                  <a:srgbClr val="FDBF0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..</a:t>
            </a:r>
            <a:endParaRPr lang="ko-KR" altLang="en-US" sz="1600" spc="-100" dirty="0">
              <a:solidFill>
                <a:srgbClr val="FDBF0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1085985" y="4722474"/>
            <a:ext cx="8687555" cy="1543365"/>
            <a:chOff x="848918" y="4917207"/>
            <a:chExt cx="8687555" cy="1543365"/>
          </a:xfrm>
        </p:grpSpPr>
        <p:sp>
          <p:nvSpPr>
            <p:cNvPr id="12" name="직사각형 11"/>
            <p:cNvSpPr/>
            <p:nvPr/>
          </p:nvSpPr>
          <p:spPr>
            <a:xfrm>
              <a:off x="848918" y="4917207"/>
              <a:ext cx="2474756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400" spc="-15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모임이 취소되는 유형별 비율</a:t>
              </a:r>
              <a:endParaRPr lang="en-US" altLang="ko-KR" sz="1400" spc="-15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76981" y="4917207"/>
              <a:ext cx="3059492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ctr">
                <a:lnSpc>
                  <a:spcPts val="1800"/>
                </a:lnSpc>
                <a:defRPr sz="14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algn="l"/>
              <a:r>
                <a:rPr lang="ko-KR" altLang="en-US" spc="-15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불참하는 이유</a:t>
              </a:r>
              <a:endParaRPr lang="ko-KR" altLang="en-US" spc="-15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316588" y="5667057"/>
              <a:ext cx="1355098" cy="231931"/>
            </a:xfrm>
            <a:prstGeom prst="triangle">
              <a:avLst/>
            </a:prstGeom>
            <a:gradFill>
              <a:gsLst>
                <a:gs pos="41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76981" y="5304835"/>
              <a:ext cx="3059492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>
                <a:lnSpc>
                  <a:spcPts val="1800"/>
                </a:lnSpc>
                <a:defRPr sz="1400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algn="l">
                <a:lnSpc>
                  <a:spcPts val="2200"/>
                </a:lnSpc>
              </a:pPr>
              <a:r>
                <a:rPr lang="en-US" altLang="ko-KR" sz="1500" spc="-15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 </a:t>
              </a:r>
              <a:r>
                <a:rPr lang="ko-KR" altLang="en-US" sz="1500" spc="-15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 일정상 맞지 않아서 </a:t>
              </a:r>
              <a:r>
                <a:rPr lang="en-US" altLang="ko-KR" sz="1500" spc="-15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 </a:t>
              </a:r>
            </a:p>
            <a:p>
              <a:pPr algn="l">
                <a:lnSpc>
                  <a:spcPts val="2200"/>
                </a:lnSpc>
              </a:pPr>
              <a:r>
                <a:rPr lang="en-US" altLang="ko-KR" sz="1500" spc="-15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 </a:t>
              </a:r>
              <a:r>
                <a:rPr lang="ko-KR" altLang="en-US" sz="1500" spc="-15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장소가 마음에 들지 않아서 </a:t>
              </a:r>
              <a:r>
                <a:rPr lang="en-US" altLang="ko-KR" sz="1500" spc="-15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</a:p>
            <a:p>
              <a:pPr algn="l">
                <a:lnSpc>
                  <a:spcPts val="2200"/>
                </a:lnSpc>
              </a:pPr>
              <a:r>
                <a:rPr lang="en-US" altLang="ko-KR" sz="1500" spc="-15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 </a:t>
              </a:r>
              <a:r>
                <a:rPr lang="ko-KR" altLang="en-US" sz="1500" spc="-15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너무 멀어서 </a:t>
              </a:r>
              <a:r>
                <a:rPr lang="en-US" altLang="ko-KR" sz="1500" spc="-15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848918" y="5304835"/>
              <a:ext cx="6055032" cy="960527"/>
              <a:chOff x="806151" y="5251123"/>
              <a:chExt cx="6055032" cy="96052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06151" y="5571983"/>
                <a:ext cx="2198625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1800"/>
                  </a:lnSpc>
                  <a:defRPr sz="1400" spc="-8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defRPr>
                </a:lvl1pPr>
              </a:lstStyle>
              <a:p>
                <a:pPr algn="l"/>
                <a:r>
                  <a:rPr lang="ko-KR" altLang="en-US" spc="-1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기타</a:t>
                </a:r>
                <a:endParaRPr lang="ko-KR" altLang="en-US" spc="-1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2512170" y="5292195"/>
                <a:ext cx="2120605" cy="24732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512170" y="5603985"/>
                <a:ext cx="2120605" cy="24732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2512170" y="5913398"/>
                <a:ext cx="2120605" cy="24732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09465" y="5251123"/>
                <a:ext cx="2198625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1800"/>
                  </a:lnSpc>
                  <a:defRPr sz="1400" spc="-8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defRPr>
                </a:lvl1pPr>
              </a:lstStyle>
              <a:p>
                <a:pPr algn="l"/>
                <a:r>
                  <a:rPr lang="ko-KR" altLang="en-US" spc="-1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불참 </a:t>
                </a:r>
                <a:r>
                  <a:rPr lang="en-US" altLang="ko-KR" spc="-1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pc="-1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회비</a:t>
                </a:r>
                <a:r>
                  <a:rPr lang="en-US" altLang="ko-KR" spc="-1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</a:t>
                </a:r>
                <a:r>
                  <a:rPr lang="ko-KR" altLang="en-US" spc="-1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장소</a:t>
                </a:r>
                <a:r>
                  <a:rPr lang="en-US" altLang="ko-KR" spc="-1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</a:t>
                </a:r>
                <a:r>
                  <a:rPr lang="ko-KR" altLang="en-US" spc="-1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진행</a:t>
                </a:r>
                <a:r>
                  <a:rPr lang="en-US" altLang="ko-KR" spc="-1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endParaRPr lang="en-US" altLang="ko-KR" spc="-1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06151" y="5888485"/>
                <a:ext cx="2198625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1800"/>
                  </a:lnSpc>
                  <a:defRPr sz="1400" spc="-8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defRPr>
                </a:lvl1pPr>
              </a:lstStyle>
              <a:p>
                <a:pPr algn="l"/>
                <a:r>
                  <a:rPr lang="ko-KR" altLang="en-US" spc="-1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날씨</a:t>
                </a:r>
                <a:endParaRPr lang="ko-KR" altLang="en-US" spc="-1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662558" y="5888484"/>
                <a:ext cx="2198625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1800"/>
                  </a:lnSpc>
                  <a:defRPr sz="1400" spc="-8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defRPr>
                </a:lvl1pPr>
              </a:lstStyle>
              <a:p>
                <a:pPr algn="l"/>
                <a:r>
                  <a:rPr lang="en-US" altLang="ko-KR" spc="-15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5 %</a:t>
                </a:r>
                <a:endParaRPr lang="ko-KR" altLang="en-US" spc="-15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662558" y="5567451"/>
                <a:ext cx="2198625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1800"/>
                  </a:lnSpc>
                  <a:defRPr sz="1400" spc="-8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defRPr>
                </a:lvl1pPr>
              </a:lstStyle>
              <a:p>
                <a:pPr algn="l"/>
                <a:r>
                  <a:rPr lang="en-US" altLang="ko-KR" spc="-15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7 %</a:t>
                </a:r>
                <a:endParaRPr lang="en-US" altLang="ko-KR" spc="-15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662558" y="5255661"/>
                <a:ext cx="2198625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1800"/>
                  </a:lnSpc>
                  <a:defRPr sz="1400" spc="-8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defRPr>
                </a:lvl1pPr>
              </a:lstStyle>
              <a:p>
                <a:pPr algn="l"/>
                <a:r>
                  <a:rPr lang="en-US" altLang="ko-KR" spc="-15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88 %</a:t>
                </a:r>
                <a:endParaRPr lang="ko-KR" altLang="en-US" spc="-15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2512170" y="5301047"/>
                <a:ext cx="1512485" cy="247327"/>
              </a:xfrm>
              <a:prstGeom prst="roundRect">
                <a:avLst/>
              </a:prstGeom>
              <a:solidFill>
                <a:srgbClr val="F572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2512170" y="5602091"/>
                <a:ext cx="1512485" cy="247327"/>
              </a:xfrm>
              <a:prstGeom prst="roundRect">
                <a:avLst/>
              </a:prstGeom>
              <a:solidFill>
                <a:srgbClr val="FDB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2512170" y="5917095"/>
                <a:ext cx="1512485" cy="247327"/>
              </a:xfrm>
              <a:prstGeom prst="roundRect">
                <a:avLst/>
              </a:prstGeom>
              <a:solidFill>
                <a:srgbClr val="008D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</p:grpSp>
      </p:grp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25" b="29580"/>
          <a:stretch/>
        </p:blipFill>
        <p:spPr>
          <a:xfrm>
            <a:off x="8368696" y="240920"/>
            <a:ext cx="1387597" cy="26862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직사각형 62"/>
          <p:cNvSpPr/>
          <p:nvPr/>
        </p:nvSpPr>
        <p:spPr>
          <a:xfrm>
            <a:off x="0" y="1"/>
            <a:ext cx="990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17907" y="612375"/>
            <a:ext cx="2888777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선정과정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설문조사 결과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700651" y="560630"/>
            <a:ext cx="82834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220183" y="23289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20183" y="94315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20183" y="165341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20183" y="236367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20183" y="307393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20183" y="378419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20183" y="449445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20183" y="520471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20183" y="591497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20183" y="6625233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9578023" y="23289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578023" y="94315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578023" y="165341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578023" y="236367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9578023" y="307393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578023" y="378419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9578023" y="449445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9578023" y="520471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578023" y="5914970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578023" y="6625233"/>
            <a:ext cx="82744" cy="4571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220183" y="596328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220183" y="1324461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20183" y="2036953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20183" y="2739686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20183" y="3475582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220183" y="4160867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220183" y="4889074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20183" y="5600274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220183" y="6278113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9578023" y="596328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9578023" y="1324461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9578023" y="2036953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9578023" y="2739686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9578023" y="3475582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9578023" y="4160867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9578023" y="4889074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9578023" y="5600274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9578023" y="6278113"/>
            <a:ext cx="82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2002133" y="2373149"/>
            <a:ext cx="6276737" cy="1388534"/>
            <a:chOff x="2002133" y="1413933"/>
            <a:chExt cx="6276737" cy="1388534"/>
          </a:xfrm>
        </p:grpSpPr>
        <p:sp>
          <p:nvSpPr>
            <p:cNvPr id="83" name="타원 82"/>
            <p:cNvSpPr/>
            <p:nvPr/>
          </p:nvSpPr>
          <p:spPr>
            <a:xfrm>
              <a:off x="6314604" y="1413933"/>
              <a:ext cx="1964266" cy="138853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002133" y="1413933"/>
              <a:ext cx="4103125" cy="1388534"/>
              <a:chOff x="2002133" y="1413933"/>
              <a:chExt cx="4103125" cy="1388534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2002133" y="1413933"/>
                <a:ext cx="1964266" cy="1388534"/>
                <a:chOff x="2002133" y="1413933"/>
                <a:chExt cx="1964266" cy="1388534"/>
              </a:xfrm>
            </p:grpSpPr>
            <p:sp>
              <p:nvSpPr>
                <p:cNvPr id="2" name="타원 1"/>
                <p:cNvSpPr/>
                <p:nvPr/>
              </p:nvSpPr>
              <p:spPr>
                <a:xfrm>
                  <a:off x="2002133" y="1413933"/>
                  <a:ext cx="1964266" cy="138853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2145141" y="1982476"/>
                  <a:ext cx="1676071" cy="32868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ts val="1800"/>
                    </a:lnSpc>
                  </a:pPr>
                  <a:r>
                    <a:rPr lang="ko-KR" altLang="en-US" sz="1900" spc="-150">
                      <a:ln>
                        <a:solidFill>
                          <a:srgbClr val="005074">
                            <a:alpha val="2000"/>
                          </a:srgb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일정 취합</a:t>
                  </a:r>
                  <a:endParaRPr lang="ko-KR" altLang="en-US" sz="1900" spc="-150" dirty="0">
                    <a:ln>
                      <a:solidFill>
                        <a:srgbClr val="005074">
                          <a:alpha val="200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82" name="타원 81"/>
              <p:cNvSpPr/>
              <p:nvPr/>
            </p:nvSpPr>
            <p:spPr>
              <a:xfrm>
                <a:off x="4140992" y="1413933"/>
                <a:ext cx="1964266" cy="138853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4289339" y="1982476"/>
                <a:ext cx="1676071" cy="3286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ko-KR" altLang="en-US" sz="1900" spc="-150">
                    <a:ln>
                      <a:solidFill>
                        <a:srgbClr val="005074">
                          <a:alpha val="200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장소 취합</a:t>
                </a:r>
                <a:endParaRPr lang="ko-KR" altLang="en-US" sz="1900" spc="-150" dirty="0">
                  <a:ln>
                    <a:solidFill>
                      <a:srgbClr val="005074">
                        <a:alpha val="2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6458701" y="1982476"/>
              <a:ext cx="1676071" cy="3286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900" spc="-150">
                  <a:ln>
                    <a:solidFill>
                      <a:srgbClr val="005074">
                        <a:alpha val="2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모니터링</a:t>
              </a:r>
              <a:endParaRPr lang="ko-KR" altLang="en-US" sz="1900" spc="-150" dirty="0">
                <a:ln>
                  <a:solidFill>
                    <a:srgbClr val="005074">
                      <a:alpha val="2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2002133" y="4200352"/>
            <a:ext cx="6276737" cy="6565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spc="-15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 </a:t>
            </a:r>
            <a:r>
              <a:rPr lang="ko-KR" altLang="en-US" sz="1800" spc="-15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가지를 간단하고 편리하게 할 수 있는</a:t>
            </a:r>
            <a:r>
              <a:rPr lang="en-US" altLang="ko-KR" sz="1800" spc="-15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1800" spc="-15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2800" spc="-15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DBF0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</a:t>
            </a:r>
            <a:r>
              <a:rPr lang="ko-KR" altLang="en-US" sz="2800" spc="-15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DBF0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DBF0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</a:t>
            </a:r>
            <a:endParaRPr lang="en-US" altLang="ko-KR" sz="2800" spc="-15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rgbClr val="FDBF0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4047525" y="4893182"/>
            <a:ext cx="2553750" cy="258750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2157370" y="2382288"/>
            <a:ext cx="568298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2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4343527" y="2382288"/>
            <a:ext cx="568298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2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6458701" y="2382288"/>
            <a:ext cx="568298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2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</a:p>
        </p:txBody>
      </p:sp>
      <p:cxnSp>
        <p:nvCxnSpPr>
          <p:cNvPr id="24" name="구부러진 연결선 23"/>
          <p:cNvCxnSpPr/>
          <p:nvPr/>
        </p:nvCxnSpPr>
        <p:spPr>
          <a:xfrm>
            <a:off x="2875841" y="3711141"/>
            <a:ext cx="630843" cy="590664"/>
          </a:xfrm>
          <a:prstGeom prst="curvedConnector3">
            <a:avLst/>
          </a:prstGeom>
          <a:ln w="12700">
            <a:solidFill>
              <a:srgbClr val="26262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82" idx="4"/>
          </p:cNvCxnSpPr>
          <p:nvPr/>
        </p:nvCxnSpPr>
        <p:spPr>
          <a:xfrm rot="16200000" flipH="1">
            <a:off x="4964187" y="3920620"/>
            <a:ext cx="339190" cy="21315"/>
          </a:xfrm>
          <a:prstGeom prst="curvedConnector3">
            <a:avLst/>
          </a:prstGeom>
          <a:ln w="12700">
            <a:solidFill>
              <a:srgbClr val="26262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6795395" y="3711141"/>
            <a:ext cx="604472" cy="590664"/>
          </a:xfrm>
          <a:prstGeom prst="curvedConnector3">
            <a:avLst/>
          </a:prstGeom>
          <a:ln w="12700">
            <a:solidFill>
              <a:srgbClr val="26262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654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29444" y="531297"/>
            <a:ext cx="1627956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600" b="1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연구 및 사례</a:t>
            </a:r>
            <a:endParaRPr lang="en-US" altLang="ko-KR" sz="1600" b="1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29605" y="461855"/>
            <a:ext cx="828349" cy="0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7954" y="3505200"/>
            <a:ext cx="71954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038725" y="1247775"/>
            <a:ext cx="0" cy="513397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4480522" y="6061163"/>
            <a:ext cx="1071036" cy="460944"/>
            <a:chOff x="4448415" y="854462"/>
            <a:chExt cx="1180619" cy="317459"/>
          </a:xfrm>
        </p:grpSpPr>
        <p:sp>
          <p:nvSpPr>
            <p:cNvPr id="41" name="직사각형 40"/>
            <p:cNvSpPr/>
            <p:nvPr/>
          </p:nvSpPr>
          <p:spPr>
            <a:xfrm>
              <a:off x="4552950" y="854462"/>
              <a:ext cx="962025" cy="31745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48415" y="854462"/>
              <a:ext cx="1180619" cy="31745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 sz="1400" b="1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</a:rPr>
                <a:t>장소 추천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</a:rPr>
                <a:t>서비스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67644" y="3267074"/>
            <a:ext cx="1180619" cy="490622"/>
            <a:chOff x="8553450" y="3252703"/>
            <a:chExt cx="1180619" cy="490622"/>
          </a:xfrm>
        </p:grpSpPr>
        <p:sp>
          <p:nvSpPr>
            <p:cNvPr id="42" name="직사각형 41"/>
            <p:cNvSpPr/>
            <p:nvPr/>
          </p:nvSpPr>
          <p:spPr>
            <a:xfrm>
              <a:off x="8719498" y="3252703"/>
              <a:ext cx="834078" cy="49062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53450" y="3346470"/>
              <a:ext cx="1180619" cy="31745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 sz="1400" b="1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커뮤니티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서비스</a:t>
              </a:r>
            </a:p>
          </p:txBody>
        </p:sp>
      </p:grpSp>
      <p:pic>
        <p:nvPicPr>
          <p:cNvPr id="31" name="내용 개체 틀 18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616906" y="1241088"/>
            <a:ext cx="772106" cy="72765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54" y="1078118"/>
            <a:ext cx="523875" cy="50540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76" y="1884456"/>
            <a:ext cx="590312" cy="52584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4874" y="5282785"/>
            <a:ext cx="623539" cy="57158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2776" y="4678359"/>
            <a:ext cx="613312" cy="60442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4874" y="4502168"/>
            <a:ext cx="670218" cy="67021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0000" y1="34750" x2="30000" y2="34750"/>
                        <a14:foregroundMark x1="36750" y1="34500" x2="36750" y2="34500"/>
                        <a14:foregroundMark x1="47750" y1="35750" x2="47750" y2="35750"/>
                        <a14:foregroundMark x1="63750" y1="35250" x2="63750" y2="35250"/>
                        <a14:foregroundMark x1="73500" y1="34500" x2="73500" y2="34500"/>
                        <a14:foregroundMark x1="46500" y1="47250" x2="46500" y2="47250"/>
                        <a14:foregroundMark x1="54750" y1="48500" x2="54750" y2="48500"/>
                        <a14:foregroundMark x1="64750" y1="51250" x2="64750" y2="5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76" y="3804294"/>
            <a:ext cx="1055371" cy="105537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4" y="2192694"/>
            <a:ext cx="652809" cy="65280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27657" y="3814762"/>
            <a:ext cx="552345" cy="571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1449" y="1422791"/>
            <a:ext cx="693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APP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132684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615E-6 4.81481E-6 L 0.01827 0.0009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00" y="4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615E-6 4.81481E-6 L 0.01827 0.0009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00" y="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847213"/>
              </p:ext>
            </p:extLst>
          </p:nvPr>
        </p:nvGraphicFramePr>
        <p:xfrm>
          <a:off x="190658" y="923903"/>
          <a:ext cx="9581991" cy="539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203">
                  <a:extLst>
                    <a:ext uri="{9D8B030D-6E8A-4147-A177-3AD203B41FA5}">
                      <a16:colId xmlns:a16="http://schemas.microsoft.com/office/drawing/2014/main" val="186600060"/>
                    </a:ext>
                  </a:extLst>
                </a:gridCol>
                <a:gridCol w="1026432">
                  <a:extLst>
                    <a:ext uri="{9D8B030D-6E8A-4147-A177-3AD203B41FA5}">
                      <a16:colId xmlns:a16="http://schemas.microsoft.com/office/drawing/2014/main" val="1513735957"/>
                    </a:ext>
                  </a:extLst>
                </a:gridCol>
                <a:gridCol w="1103755">
                  <a:extLst>
                    <a:ext uri="{9D8B030D-6E8A-4147-A177-3AD203B41FA5}">
                      <a16:colId xmlns:a16="http://schemas.microsoft.com/office/drawing/2014/main" val="3377994677"/>
                    </a:ext>
                  </a:extLst>
                </a:gridCol>
                <a:gridCol w="1051377">
                  <a:extLst>
                    <a:ext uri="{9D8B030D-6E8A-4147-A177-3AD203B41FA5}">
                      <a16:colId xmlns:a16="http://schemas.microsoft.com/office/drawing/2014/main" val="143467007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01897117"/>
                    </a:ext>
                  </a:extLst>
                </a:gridCol>
                <a:gridCol w="1030435">
                  <a:extLst>
                    <a:ext uri="{9D8B030D-6E8A-4147-A177-3AD203B41FA5}">
                      <a16:colId xmlns:a16="http://schemas.microsoft.com/office/drawing/2014/main" val="2373948122"/>
                    </a:ext>
                  </a:extLst>
                </a:gridCol>
                <a:gridCol w="1201432">
                  <a:extLst>
                    <a:ext uri="{9D8B030D-6E8A-4147-A177-3AD203B41FA5}">
                      <a16:colId xmlns:a16="http://schemas.microsoft.com/office/drawing/2014/main" val="2937823037"/>
                    </a:ext>
                  </a:extLst>
                </a:gridCol>
                <a:gridCol w="1103755">
                  <a:extLst>
                    <a:ext uri="{9D8B030D-6E8A-4147-A177-3AD203B41FA5}">
                      <a16:colId xmlns:a16="http://schemas.microsoft.com/office/drawing/2014/main" val="3844736629"/>
                    </a:ext>
                  </a:extLst>
                </a:gridCol>
                <a:gridCol w="1074452">
                  <a:extLst>
                    <a:ext uri="{9D8B030D-6E8A-4147-A177-3AD203B41FA5}">
                      <a16:colId xmlns:a16="http://schemas.microsoft.com/office/drawing/2014/main" val="2296961223"/>
                    </a:ext>
                  </a:extLst>
                </a:gridCol>
              </a:tblGrid>
              <a:tr h="571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서비스명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n>
                          <a:solidFill>
                            <a:schemeClr val="bg1">
                              <a:lumMod val="95000"/>
                              <a:alpha val="1000"/>
                            </a:schemeClr>
                          </a:solidFill>
                        </a:ln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다이닝</a:t>
                      </a:r>
                      <a:r>
                        <a:rPr lang="ko-KR" altLang="en-US" sz="1100" b="1" dirty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코드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망고플레이트</a:t>
                      </a:r>
                      <a:endParaRPr lang="ko-KR" altLang="en-US" sz="1100" b="1" dirty="0">
                        <a:ln>
                          <a:solidFill>
                            <a:schemeClr val="bg1">
                              <a:lumMod val="95000"/>
                              <a:alpha val="1000"/>
                            </a:schemeClr>
                          </a:solidFill>
                        </a:ln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카카오톡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네이버밴드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온오프믹스</a:t>
                      </a:r>
                      <a:endParaRPr lang="ko-KR" altLang="en-US" sz="1100" b="1" dirty="0">
                        <a:ln>
                          <a:solidFill>
                            <a:schemeClr val="bg1">
                              <a:lumMod val="95000"/>
                              <a:alpha val="1000"/>
                            </a:schemeClr>
                          </a:solidFill>
                        </a:ln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소모임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doodle</a:t>
                      </a:r>
                      <a:endParaRPr lang="ko-KR" altLang="en-US" sz="1100" b="1" dirty="0">
                        <a:ln>
                          <a:solidFill>
                            <a:schemeClr val="bg1">
                              <a:lumMod val="95000"/>
                              <a:alpha val="1000"/>
                            </a:schemeClr>
                          </a:solidFill>
                        </a:ln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530583558"/>
                  </a:ext>
                </a:extLst>
              </a:tr>
              <a:tr h="828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핵심가치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사용자의 정보에 기반한 모임 장소 추천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맛집</a:t>
                      </a:r>
                      <a:r>
                        <a:rPr lang="en-US" altLang="ko-KR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블로그</a:t>
                      </a:r>
                      <a:r>
                        <a:rPr lang="en-US" altLang="ko-KR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빅데이터 분석을 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통한 맛집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 제공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사용자의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취향을 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분석</a:t>
                      </a:r>
                      <a:r>
                        <a:rPr lang="en-US" altLang="ko-KR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빅데이터 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기술을 활용한 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맛집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 제공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그룹 채팅 모바일 메신저</a:t>
                      </a:r>
                      <a:r>
                        <a:rPr lang="ko-KR" altLang="en-US" sz="900" baseline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900" baseline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서비스 제공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 생성 및 관리 서비스 제공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오프라인 모임</a:t>
                      </a:r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교육</a:t>
                      </a:r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강연</a:t>
                      </a:r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강좌</a:t>
                      </a:r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세미나 정보</a:t>
                      </a:r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홍보 서비스 제공</a:t>
                      </a:r>
                      <a:endParaRPr lang="ko-KR" altLang="en-US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동호회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 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서비스 제공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소그룹 모임을 위한 일정 조율 서비스</a:t>
                      </a: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3806494542"/>
                  </a:ext>
                </a:extLst>
              </a:tr>
              <a:tr h="1382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제공 서비스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 참여자의 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스케쥴</a:t>
                      </a:r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장소 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취합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서비스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최적의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중간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장소 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추천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서비스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 서비스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aseline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 baseline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검색한 장소 주변 </a:t>
                      </a:r>
                      <a:endParaRPr lang="en-US" altLang="ko-KR" sz="900" baseline="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baseline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맛집 제공 서비스 </a:t>
                      </a:r>
                      <a:endParaRPr lang="en-US" altLang="ko-KR" sz="900" baseline="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900" baseline="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baseline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 baseline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맛집 랭킹 순위로 </a:t>
                      </a:r>
                      <a:endParaRPr lang="en-US" altLang="ko-KR" sz="900" baseline="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baseline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추천 서비스</a:t>
                      </a:r>
                      <a:endParaRPr lang="en-US" altLang="ko-KR" sz="900" baseline="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테마</a:t>
                      </a:r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지역별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검색한 </a:t>
                      </a:r>
                      <a:r>
                        <a:rPr lang="ko-KR" altLang="en-US" sz="900" dirty="0" err="1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맛집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리스트 제공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서비스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</a:t>
                      </a:r>
                      <a:r>
                        <a:rPr lang="ko-KR" altLang="en-US" sz="900" dirty="0" err="1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맛집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리뷰를 반영한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</a:t>
                      </a:r>
                      <a:r>
                        <a:rPr lang="ko-KR" altLang="en-US" sz="900" dirty="0" err="1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맛집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정보 제공   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서비스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그룹 채팅 서비스</a:t>
                      </a:r>
                      <a:endParaRPr lang="en-US" altLang="ko-KR" sz="900" b="0" i="0" kern="12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900" b="0" i="0" kern="12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다양한 장르의 </a:t>
                      </a:r>
                      <a:endParaRPr lang="en-US" altLang="ko-KR" sz="900" b="0" i="0" kern="12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</a:t>
                      </a:r>
                      <a:r>
                        <a:rPr lang="ko-KR" altLang="en-US" sz="900" b="0" i="0" kern="1200" dirty="0" err="1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모바일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특화 </a:t>
                      </a:r>
                      <a:r>
                        <a:rPr lang="ko-KR" altLang="en-US" sz="900" b="0" i="0" kern="1200" dirty="0" err="1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콘텐츠</a:t>
                      </a:r>
                      <a:endParaRPr lang="en-US" altLang="ko-KR" sz="900" b="0" i="0" kern="12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(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게임</a:t>
                      </a:r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뮤직</a:t>
                      </a:r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제공 </a:t>
                      </a:r>
                      <a:endParaRPr lang="en-US" altLang="ko-KR" sz="900" b="0" i="0" kern="12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서비스</a:t>
                      </a:r>
                      <a:endParaRPr lang="en-US" altLang="ko-KR" sz="900" b="0" i="0" kern="12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900" b="0" i="0" kern="12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pay </a:t>
                      </a:r>
                      <a:r>
                        <a:rPr lang="ko-KR" altLang="en-US" sz="900" b="0" i="0" kern="12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서비스 제공</a:t>
                      </a:r>
                      <a:endParaRPr lang="ko-KR" altLang="en-US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카테고리별로 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다양한 종류의</a:t>
                      </a:r>
                      <a:endParaRPr lang="en-US" altLang="ko-KR" sz="9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</a:t>
                      </a:r>
                      <a:r>
                        <a:rPr lang="ko-KR" altLang="en-US" sz="9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 제공 서비스</a:t>
                      </a:r>
                    </a:p>
                    <a:p>
                      <a:pPr algn="l" latinLnBrk="1"/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모임</a:t>
                      </a:r>
                      <a:r>
                        <a:rPr lang="ko-KR" altLang="en-US" sz="900" baseline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관리 서비스</a:t>
                      </a:r>
                      <a:endParaRPr lang="en-US" altLang="ko-KR" sz="900" baseline="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 dirty="0" err="1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카테고리별로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등록된 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다양한 모임 정보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baseline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제공 서비스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온라인으로 모임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참석 제공 서비스</a:t>
                      </a:r>
                    </a:p>
                    <a:p>
                      <a:pPr algn="l" latinLnBrk="1"/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 dirty="0" err="1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카테고리별로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등록된 다양한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동호회 정보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제공 서비스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모임에 참여하는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사람들의 일정을    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</a:t>
                      </a:r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 및 공유해</a:t>
                      </a:r>
                      <a:endParaRPr lang="en-US" altLang="ko-KR" sz="9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주는 서비스</a:t>
                      </a: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3257669232"/>
                  </a:ext>
                </a:extLst>
              </a:tr>
              <a:tr h="901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목표고객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스터디 모임을 </a:t>
                      </a:r>
                      <a:endParaRPr lang="en-US" altLang="ko-KR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하는 고객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신뢰 할 만한 맛집을 찾는 고객 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자신의 취향에 맞는 맛집을 </a:t>
                      </a:r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찾는 </a:t>
                      </a:r>
                      <a:endParaRPr lang="en-US" altLang="ko-KR" sz="10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무료 모바일 </a:t>
                      </a:r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채팅을 </a:t>
                      </a:r>
                      <a:endParaRPr lang="en-US" altLang="ko-KR" sz="10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원하는 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모임을 </a:t>
                      </a:r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간편하게 </a:t>
                      </a:r>
                      <a:endParaRPr lang="en-US" altLang="ko-KR" sz="10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생성하고 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참여하기 원하는 고객 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모임을 </a:t>
                      </a:r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주체하거나 </a:t>
                      </a:r>
                      <a:endParaRPr lang="en-US" altLang="ko-KR" sz="10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참석하기 원하는</a:t>
                      </a:r>
                      <a:endParaRPr lang="en-US" altLang="ko-KR" sz="10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동호회 </a:t>
                      </a:r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모임을 </a:t>
                      </a:r>
                      <a:endParaRPr lang="en-US" altLang="ko-KR" sz="100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원하는 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모임일정을 </a:t>
                      </a:r>
                      <a:r>
                        <a:rPr lang="ko-KR" altLang="en-US" sz="1000" dirty="0" err="1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쉽게잡으려는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고객</a:t>
                      </a: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985779993"/>
                  </a:ext>
                </a:extLst>
              </a:tr>
              <a:tr h="469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이용자수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8,000,00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명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3,000,000 </a:t>
                      </a: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명</a:t>
                      </a: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70,000,000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명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50,000,000</a:t>
                      </a:r>
                      <a:r>
                        <a:rPr lang="ko-KR" altLang="en-US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명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700,000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명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1,000,000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명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7,000,000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명</a:t>
                      </a: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3916139732"/>
                  </a:ext>
                </a:extLst>
              </a:tr>
              <a:tr h="460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수익모델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게임</a:t>
                      </a:r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광고</a:t>
                      </a:r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유료결제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광고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광고 </a:t>
                      </a:r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유료모임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광고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부분유료화</a:t>
                      </a: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3117378620"/>
                  </a:ext>
                </a:extLst>
              </a:tr>
              <a:tr h="4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출시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2014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2013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2010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2012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2010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2013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2009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1420255445"/>
                  </a:ext>
                </a:extLst>
              </a:tr>
              <a:tr h="385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투자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80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920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+@</a:t>
                      </a:r>
                      <a:endParaRPr lang="ko-KR" altLang="en-US" sz="1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1200</a:t>
                      </a:r>
                      <a:r>
                        <a:rPr lang="ko-KR" altLang="en-US" sz="1000" dirty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120504159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1865" y="731704"/>
            <a:ext cx="269232" cy="273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1700" y="741895"/>
            <a:ext cx="343341" cy="286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5518" y="746161"/>
            <a:ext cx="256238" cy="242718"/>
          </a:xfrm>
          <a:prstGeom prst="rect">
            <a:avLst/>
          </a:prstGeom>
        </p:spPr>
      </p:pic>
      <p:pic>
        <p:nvPicPr>
          <p:cNvPr id="1028" name="Picture 4" descr="카카오톡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26" y="731704"/>
            <a:ext cx="270405" cy="2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온오프믹스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64" y="678939"/>
            <a:ext cx="273913" cy="28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46" y="739952"/>
            <a:ext cx="275086" cy="2687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67" y="715324"/>
            <a:ext cx="303164" cy="3031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9444" y="531297"/>
            <a:ext cx="1627956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600" b="1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연구 및 사례</a:t>
            </a:r>
            <a:endParaRPr lang="en-US" altLang="ko-KR" sz="1600" b="1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29605" y="461855"/>
            <a:ext cx="828349" cy="0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30795" y="960673"/>
            <a:ext cx="693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APP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49587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6645162" y="4748683"/>
            <a:ext cx="2397995" cy="1134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최종목적지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장소 확인</a:t>
            </a:r>
            <a:endParaRPr lang="en-US" altLang="ko-KR" dirty="0" smtClean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70556" y="1227791"/>
            <a:ext cx="2397995" cy="1134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날짜 투표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출발 지역 설정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62944" y="1227791"/>
            <a:ext cx="2397995" cy="1134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참여자 초대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날짜 투표 목록 선정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0069" y="399069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시나리오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91522" y="339801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0763" y="1289798"/>
            <a:ext cx="198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주최자 </a:t>
            </a:r>
            <a:r>
              <a:rPr lang="en-US" altLang="ko-KR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:: </a:t>
            </a:r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모임 생성</a:t>
            </a:r>
            <a:endParaRPr lang="ko-KR" altLang="en-US" sz="1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74497" y="1283359"/>
            <a:ext cx="199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참여자 </a:t>
            </a:r>
            <a:r>
              <a:rPr lang="en-US" altLang="ko-KR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:: </a:t>
            </a:r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모임 선택</a:t>
            </a:r>
            <a:endParaRPr lang="en-US" altLang="ko-KR" sz="1800" b="1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937997" y="1794790"/>
            <a:ext cx="555501" cy="1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025420" y="1794790"/>
            <a:ext cx="555501" cy="1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637788" y="1227789"/>
            <a:ext cx="2397995" cy="1134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취합된 날짜 선택</a:t>
            </a:r>
            <a:endParaRPr lang="en-US" altLang="ko-KR" dirty="0"/>
          </a:p>
          <a:p>
            <a:pPr algn="ctr"/>
            <a:r>
              <a:rPr lang="ko-KR" altLang="en-US" dirty="0" smtClean="0"/>
              <a:t>취합된 목적지 선정</a:t>
            </a:r>
            <a:endParaRPr lang="en-US" altLang="ko-KR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6845737" y="1269446"/>
            <a:ext cx="198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주최자 </a:t>
            </a:r>
            <a:r>
              <a:rPr lang="en-US" altLang="ko-KR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:: </a:t>
            </a:r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모임 선택</a:t>
            </a:r>
            <a:endParaRPr lang="ko-KR" altLang="en-US" sz="1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7829409" y="2410498"/>
            <a:ext cx="7375" cy="524702"/>
          </a:xfrm>
          <a:prstGeom prst="straightConnector1">
            <a:avLst/>
          </a:prstGeom>
          <a:ln w="127000">
            <a:solidFill>
              <a:schemeClr val="accent1"/>
            </a:solidFill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577929" y="2953598"/>
            <a:ext cx="2397995" cy="77734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해당 모임 참여자들에게 </a:t>
            </a:r>
            <a:r>
              <a:rPr lang="ko-KR" altLang="en-US" sz="1200" b="1" dirty="0" err="1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푸쉬알림</a:t>
            </a:r>
            <a:endParaRPr lang="en-US" altLang="ko-KR" sz="1200" b="1" dirty="0" smtClean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1616" y="2985816"/>
            <a:ext cx="1110619" cy="431588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4769552" y="2425488"/>
            <a:ext cx="7373" cy="456616"/>
          </a:xfrm>
          <a:prstGeom prst="straightConnector1">
            <a:avLst/>
          </a:prstGeom>
          <a:ln w="127000">
            <a:solidFill>
              <a:schemeClr val="bg2">
                <a:lumMod val="90000"/>
              </a:schemeClr>
            </a:solidFill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6045609" y="2361790"/>
            <a:ext cx="592178" cy="591808"/>
          </a:xfrm>
          <a:prstGeom prst="straightConnector1">
            <a:avLst/>
          </a:prstGeom>
          <a:ln w="127000">
            <a:solidFill>
              <a:schemeClr val="bg2">
                <a:lumMod val="90000"/>
              </a:schemeClr>
            </a:solidFill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645162" y="2974186"/>
            <a:ext cx="2397995" cy="1134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최종목적지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모임 인원들에게 공지</a:t>
            </a:r>
            <a:endParaRPr lang="en-US" altLang="ko-KR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6945220" y="3011300"/>
            <a:ext cx="176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</a:t>
            </a:r>
            <a:r>
              <a:rPr lang="en-US" altLang="ko-KR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:: </a:t>
            </a:r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공지 알림</a:t>
            </a:r>
            <a:endParaRPr lang="ko-KR" altLang="en-US" sz="1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844158" y="4149970"/>
            <a:ext cx="0" cy="522613"/>
          </a:xfrm>
          <a:prstGeom prst="straightConnector1">
            <a:avLst/>
          </a:prstGeom>
          <a:ln w="127000">
            <a:solidFill>
              <a:schemeClr val="accent1"/>
            </a:solidFill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462944" y="4748683"/>
            <a:ext cx="5472603" cy="113400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최종 목적지 까지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길 안내 시스템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/>
              <a:t>각 사용자들의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위치 추적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dirty="0" smtClean="0"/>
              <a:t>&amp;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알림</a:t>
            </a:r>
            <a:r>
              <a:rPr lang="ko-KR" altLang="en-US" dirty="0" smtClean="0"/>
              <a:t> 시스템</a:t>
            </a:r>
            <a:endParaRPr lang="en-US" altLang="ko-KR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1992179" y="4772144"/>
            <a:ext cx="24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클라이언트 </a:t>
            </a:r>
            <a:r>
              <a:rPr lang="en-US" altLang="ko-KR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:: </a:t>
            </a:r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 수행</a:t>
            </a:r>
            <a:endParaRPr lang="ko-KR" altLang="en-US" sz="1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88762" y="4772144"/>
            <a:ext cx="151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참여자 </a:t>
            </a:r>
            <a:r>
              <a:rPr lang="en-US" altLang="ko-KR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:: </a:t>
            </a:r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확인</a:t>
            </a:r>
            <a:endParaRPr lang="ko-KR" altLang="en-US" sz="1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6025420" y="5315682"/>
            <a:ext cx="555501" cy="1"/>
          </a:xfrm>
          <a:prstGeom prst="straightConnector1">
            <a:avLst/>
          </a:prstGeom>
          <a:ln w="127000"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3215747" y="3802433"/>
            <a:ext cx="1446689" cy="870150"/>
          </a:xfrm>
          <a:prstGeom prst="straightConnector1">
            <a:avLst/>
          </a:prstGeom>
          <a:ln w="127000">
            <a:solidFill>
              <a:schemeClr val="bg2">
                <a:lumMod val="90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025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49734" y="3520231"/>
            <a:ext cx="13823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2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모임 참여자 추가하기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64410" y="3520231"/>
            <a:ext cx="13823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2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날짜 투표하기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29029" y="3520231"/>
            <a:ext cx="13823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2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 취합중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427182" y="3518762"/>
            <a:ext cx="566057" cy="130115"/>
            <a:chOff x="6975566" y="3692948"/>
            <a:chExt cx="566057" cy="130115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6975566" y="3692948"/>
              <a:ext cx="0" cy="130115"/>
            </a:xfrm>
            <a:prstGeom prst="line">
              <a:avLst/>
            </a:prstGeom>
            <a:ln w="15875" cap="rnd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975566" y="3823063"/>
              <a:ext cx="566057" cy="0"/>
            </a:xfrm>
            <a:prstGeom prst="line">
              <a:avLst/>
            </a:prstGeom>
            <a:ln w="15875" cap="rnd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7066249" y="3518762"/>
            <a:ext cx="574766" cy="130115"/>
            <a:chOff x="8523918" y="3692948"/>
            <a:chExt cx="574766" cy="1301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9098684" y="3692948"/>
              <a:ext cx="0" cy="130115"/>
            </a:xfrm>
            <a:prstGeom prst="line">
              <a:avLst/>
            </a:prstGeom>
            <a:ln w="15875" cap="rnd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8523918" y="3823063"/>
              <a:ext cx="566057" cy="0"/>
            </a:xfrm>
            <a:prstGeom prst="line">
              <a:avLst/>
            </a:prstGeom>
            <a:ln w="15875" cap="rnd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720473" y="3925876"/>
            <a:ext cx="8516769" cy="2570969"/>
            <a:chOff x="329752" y="866275"/>
            <a:chExt cx="8516769" cy="27640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52" y="866275"/>
              <a:ext cx="1448883" cy="2764068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319" y="866275"/>
              <a:ext cx="1454836" cy="276406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873" y="866275"/>
              <a:ext cx="1446169" cy="2764067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345" y="866275"/>
              <a:ext cx="1444312" cy="276406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923" y="866275"/>
              <a:ext cx="1446598" cy="2764067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055989" y="6498973"/>
            <a:ext cx="171305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2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장소 정보 확인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1113533" y="6504385"/>
            <a:ext cx="2213833" cy="278468"/>
            <a:chOff x="722812" y="6391174"/>
            <a:chExt cx="2213833" cy="278468"/>
          </a:xfrm>
        </p:grpSpPr>
        <p:sp>
          <p:nvSpPr>
            <p:cNvPr id="48" name="TextBox 47"/>
            <p:cNvSpPr txBox="1"/>
            <p:nvPr/>
          </p:nvSpPr>
          <p:spPr>
            <a:xfrm>
              <a:off x="1424659" y="6392643"/>
              <a:ext cx="13823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200" spc="-15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장소취합중</a:t>
              </a: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722812" y="6391174"/>
              <a:ext cx="566057" cy="130115"/>
              <a:chOff x="6975566" y="3692948"/>
              <a:chExt cx="566057" cy="130115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6975566" y="3692948"/>
                <a:ext cx="0" cy="130115"/>
              </a:xfrm>
              <a:prstGeom prst="line">
                <a:avLst/>
              </a:prstGeom>
              <a:ln w="15875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6975566" y="3823063"/>
                <a:ext cx="566057" cy="0"/>
              </a:xfrm>
              <a:prstGeom prst="line">
                <a:avLst/>
              </a:prstGeom>
              <a:ln w="15875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2361879" y="6391174"/>
              <a:ext cx="574766" cy="130115"/>
              <a:chOff x="8523918" y="3692948"/>
              <a:chExt cx="574766" cy="130115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9098684" y="3692948"/>
                <a:ext cx="0" cy="130115"/>
              </a:xfrm>
              <a:prstGeom prst="line">
                <a:avLst/>
              </a:prstGeom>
              <a:ln w="15875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8523918" y="3823063"/>
                <a:ext cx="566057" cy="0"/>
              </a:xfrm>
              <a:prstGeom prst="line">
                <a:avLst/>
              </a:prstGeom>
              <a:ln w="15875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/>
          <p:cNvGrpSpPr/>
          <p:nvPr/>
        </p:nvGrpSpPr>
        <p:grpSpPr>
          <a:xfrm>
            <a:off x="4723860" y="6504385"/>
            <a:ext cx="2213833" cy="278468"/>
            <a:chOff x="722812" y="6391174"/>
            <a:chExt cx="2213833" cy="278468"/>
          </a:xfrm>
        </p:grpSpPr>
        <p:sp>
          <p:nvSpPr>
            <p:cNvPr id="57" name="TextBox 56"/>
            <p:cNvSpPr txBox="1"/>
            <p:nvPr/>
          </p:nvSpPr>
          <p:spPr>
            <a:xfrm>
              <a:off x="1346942" y="6392643"/>
              <a:ext cx="138232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200" spc="-15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모임 장소 확정</a:t>
              </a: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722812" y="6391174"/>
              <a:ext cx="566057" cy="130115"/>
              <a:chOff x="6975566" y="3692948"/>
              <a:chExt cx="566057" cy="130115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6975566" y="3692948"/>
                <a:ext cx="0" cy="130115"/>
              </a:xfrm>
              <a:prstGeom prst="line">
                <a:avLst/>
              </a:prstGeom>
              <a:ln w="15875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6975566" y="3823063"/>
                <a:ext cx="566057" cy="0"/>
              </a:xfrm>
              <a:prstGeom prst="line">
                <a:avLst/>
              </a:prstGeom>
              <a:ln w="15875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>
              <a:off x="2361879" y="6391174"/>
              <a:ext cx="574766" cy="130115"/>
              <a:chOff x="8523918" y="3692948"/>
              <a:chExt cx="574766" cy="130115"/>
            </a:xfrm>
          </p:grpSpPr>
          <p:cxnSp>
            <p:nvCxnSpPr>
              <p:cNvPr id="60" name="직선 연결선 59"/>
              <p:cNvCxnSpPr/>
              <p:nvPr/>
            </p:nvCxnSpPr>
            <p:spPr>
              <a:xfrm>
                <a:off x="9098684" y="3692948"/>
                <a:ext cx="0" cy="130115"/>
              </a:xfrm>
              <a:prstGeom prst="line">
                <a:avLst/>
              </a:prstGeom>
              <a:ln w="15875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8523918" y="3823063"/>
                <a:ext cx="566057" cy="0"/>
              </a:xfrm>
              <a:prstGeom prst="line">
                <a:avLst/>
              </a:prstGeom>
              <a:ln w="15875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/>
          <p:cNvSpPr/>
          <p:nvPr/>
        </p:nvSpPr>
        <p:spPr>
          <a:xfrm>
            <a:off x="400069" y="399069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시나리오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91522" y="339801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43659" y="832295"/>
            <a:ext cx="62674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19025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00069" y="399069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 조율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91522" y="339801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40" y="2369285"/>
            <a:ext cx="3124627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41" y="1044418"/>
            <a:ext cx="2100560" cy="18233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41" y="2986192"/>
            <a:ext cx="2100560" cy="19327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41" y="5037335"/>
            <a:ext cx="2100560" cy="1680966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3357659" y="1950888"/>
            <a:ext cx="1204816" cy="1630512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276600" y="3946643"/>
            <a:ext cx="1285875" cy="5909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3276600" y="4317795"/>
            <a:ext cx="1285875" cy="1538591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http://cfile21.uf.tistory.com/image/21016C4F5260194D175C3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445" y="3280841"/>
            <a:ext cx="1331603" cy="13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94918" y="4457248"/>
            <a:ext cx="14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Server</a:t>
            </a:r>
            <a:endParaRPr lang="ko-KR" altLang="en-US" b="1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976018" y="3946642"/>
            <a:ext cx="541952" cy="3216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1" y="796890"/>
            <a:ext cx="1391260" cy="34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647839" y="5315685"/>
            <a:ext cx="31246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2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각  사용자 캘린더 정보를</a:t>
            </a:r>
            <a:endParaRPr lang="en-US" altLang="ko-KR" sz="16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취합하여 함께 제공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47839" y="5925860"/>
            <a:ext cx="312462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2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en-US" altLang="ko-KR" sz="20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 </a:t>
            </a:r>
            <a:r>
              <a:rPr lang="ko-KR" altLang="en-US" sz="20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 조율 </a:t>
            </a:r>
            <a:r>
              <a:rPr lang="en-US" altLang="ko-KR" sz="20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”</a:t>
            </a:r>
            <a:endParaRPr lang="ko-KR" altLang="en-US" sz="20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9025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00069" y="399069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위치 공유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91522" y="339801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9" y="2056753"/>
            <a:ext cx="3003836" cy="432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cfile7.uf.tistory.com/image/111573264D059E8E3AD4C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606" y="2004308"/>
            <a:ext cx="305752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6.ggpht.com/panMQvBitrpaGsYZ3WRnCw_kn8x6XCJ1r5xSZUtKiWeZc8vdJQFbwELA_80_eYQQU-E=w3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49" y="0"/>
            <a:ext cx="2333241" cy="233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5" y="2264222"/>
            <a:ext cx="3384671" cy="47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025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9444" y="531297"/>
            <a:ext cx="5205002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 개발 배경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29605" y="461855"/>
            <a:ext cx="82834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179150" y="5984626"/>
            <a:ext cx="4953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모임에대한 접근이 쉬워짐</a:t>
            </a:r>
            <a:endParaRPr lang="ko-KR" altLang="en-US" sz="1400" spc="-15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131525" y="5288324"/>
            <a:ext cx="5992632" cy="867346"/>
            <a:chOff x="5131525" y="5288324"/>
            <a:chExt cx="5992632" cy="867346"/>
          </a:xfrm>
        </p:grpSpPr>
        <p:sp>
          <p:nvSpPr>
            <p:cNvPr id="9" name="직사각형 8"/>
            <p:cNvSpPr/>
            <p:nvPr/>
          </p:nvSpPr>
          <p:spPr>
            <a:xfrm>
              <a:off x="5131525" y="5493056"/>
              <a:ext cx="4774475" cy="46022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79150" y="5288324"/>
              <a:ext cx="5945007" cy="86734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ko-KR" altLang="en-US" sz="2000" spc="-20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9C73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스마트폰</a:t>
              </a:r>
              <a:r>
                <a:rPr lang="ko-KR" altLang="en-US" sz="2000" spc="-20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과 </a:t>
              </a:r>
              <a:r>
                <a:rPr lang="ko-KR" altLang="en-US" sz="2000" spc="-20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9C73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인터넷의 발달</a:t>
              </a:r>
              <a:r>
                <a:rPr lang="ko-KR" altLang="en-US" sz="2000" spc="-20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로 다양한 서비스출시</a:t>
              </a:r>
              <a:endParaRPr lang="en-US" altLang="ko-KR" sz="2000" spc="-2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49381" y="1247531"/>
            <a:ext cx="4306091" cy="1134935"/>
            <a:chOff x="785526" y="1152313"/>
            <a:chExt cx="5349850" cy="141003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313"/>
            <a:stretch/>
          </p:blipFill>
          <p:spPr>
            <a:xfrm>
              <a:off x="1371222" y="1152313"/>
              <a:ext cx="4764154" cy="639810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0" t="1" r="15016" b="90730"/>
            <a:stretch/>
          </p:blipFill>
          <p:spPr>
            <a:xfrm>
              <a:off x="785526" y="1901897"/>
              <a:ext cx="4695032" cy="660450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17000"/>
                </a:prstClr>
              </a:outerShdw>
            </a:effectLst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35" y="1146081"/>
            <a:ext cx="2909686" cy="19411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36" y="3173760"/>
            <a:ext cx="2923456" cy="18515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30" y="2570764"/>
            <a:ext cx="1681690" cy="31195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08" y="4371788"/>
            <a:ext cx="649698" cy="6348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 cstate="print"/>
          <a:srcRect l="3879" t="29922" r="79627" b="61049"/>
          <a:stretch/>
        </p:blipFill>
        <p:spPr>
          <a:xfrm>
            <a:off x="3577004" y="4371788"/>
            <a:ext cx="648630" cy="6312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</p:pic>
      <p:pic>
        <p:nvPicPr>
          <p:cNvPr id="19" name="Picture 6" descr="온오프믹스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76" y="4371788"/>
            <a:ext cx="622358" cy="6401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5203" y="4380292"/>
            <a:ext cx="674197" cy="6227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521944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205E-6 3.33333E-6 L 0.04743 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00069" y="399069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최단 경로 알고리즘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91522" y="339801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480" y="765212"/>
            <a:ext cx="4574838" cy="20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01" y="79412"/>
            <a:ext cx="2981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52" y="765211"/>
            <a:ext cx="4724225" cy="203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0" y="4012836"/>
            <a:ext cx="86296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0" y="3222573"/>
            <a:ext cx="52673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6585" y="2744382"/>
            <a:ext cx="31246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2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한국도로공사 빅데이터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3650" y="2814188"/>
            <a:ext cx="31246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2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 데이터 포털 빅데이터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9025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00069" y="399069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플랫폼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91522" y="339801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190625"/>
            <a:ext cx="98869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52079" y="2263515"/>
            <a:ext cx="173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J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J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 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8971" y="1190625"/>
            <a:ext cx="736854" cy="1428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90686" y="5667375"/>
            <a:ext cx="31246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200" spc="-15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모임 관리 </a:t>
            </a:r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</a:t>
            </a:r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9025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29605" y="461855"/>
            <a:ext cx="828349" cy="0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29444" y="531297"/>
            <a:ext cx="2723331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600" b="1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구성도</a:t>
            </a:r>
            <a:endParaRPr lang="en-US" altLang="ko-KR" sz="1600" b="1" dirty="0" smtClean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3263" y="6396335"/>
            <a:ext cx="154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Database</a:t>
            </a:r>
            <a:endParaRPr lang="ko-KR" altLang="en-US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96" y="0"/>
            <a:ext cx="786356" cy="145869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4" y="2238923"/>
            <a:ext cx="786356" cy="145869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340872" y="409041"/>
            <a:ext cx="118262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주최자 </a:t>
            </a:r>
            <a:r>
              <a:rPr lang="en-US" altLang="ko-KR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</a:t>
            </a:r>
            <a:endPara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6032" y="1898794"/>
            <a:ext cx="148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참여자 </a:t>
            </a:r>
            <a:r>
              <a:rPr lang="en-US" altLang="ko-KR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</a:t>
            </a:r>
            <a:endParaRPr lang="ko-KR" altLang="en-US" sz="1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68828" y="1688356"/>
            <a:ext cx="17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모임 제작</a:t>
            </a:r>
            <a:r>
              <a:rPr lang="en-US" altLang="ko-KR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초대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날짜</a:t>
            </a:r>
            <a:r>
              <a:rPr lang="en-US" altLang="ko-KR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장소선정</a:t>
            </a:r>
            <a:endParaRPr lang="en-US" altLang="ko-KR" sz="1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61423" y="1654545"/>
            <a:ext cx="1167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장소 추천</a:t>
            </a:r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</a:t>
            </a:r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지도정보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71233" y="2648598"/>
            <a:ext cx="1241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출발지</a:t>
            </a:r>
            <a:r>
              <a: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날짜정보</a:t>
            </a:r>
            <a:endParaRPr lang="en-US" altLang="ko-KR" sz="105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82034" y="3382925"/>
            <a:ext cx="150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모임 공지</a:t>
            </a:r>
            <a:r>
              <a: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</a:t>
            </a:r>
            <a:endParaRPr lang="en-US" altLang="ko-KR" sz="105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 rot="6651620">
            <a:off x="3684143" y="4345302"/>
            <a:ext cx="538249" cy="784236"/>
            <a:chOff x="5916117" y="2410960"/>
            <a:chExt cx="2429516" cy="397422"/>
          </a:xfrm>
          <a:solidFill>
            <a:srgbClr val="002060"/>
          </a:solidFill>
        </p:grpSpPr>
        <p:sp>
          <p:nvSpPr>
            <p:cNvPr id="67" name="아래쪽 화살표 66"/>
            <p:cNvSpPr/>
            <p:nvPr/>
          </p:nvSpPr>
          <p:spPr>
            <a:xfrm rot="14947123">
              <a:off x="6989351" y="1337726"/>
              <a:ext cx="207547" cy="2354016"/>
            </a:xfrm>
            <a:prstGeom prst="downArrow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아래쪽 화살표 67"/>
            <p:cNvSpPr/>
            <p:nvPr/>
          </p:nvSpPr>
          <p:spPr>
            <a:xfrm rot="4173932">
              <a:off x="7071341" y="1534089"/>
              <a:ext cx="179834" cy="2368751"/>
            </a:xfrm>
            <a:prstGeom prst="downArrow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330170" y="4572000"/>
            <a:ext cx="1267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모임 정보</a:t>
            </a:r>
            <a:endParaRPr lang="en-US" altLang="ko-KR" sz="1050" dirty="0" smtClean="0"/>
          </a:p>
          <a:p>
            <a:r>
              <a:rPr lang="ko-KR" altLang="en-US" sz="1050" dirty="0" smtClean="0"/>
              <a:t>장소 정보</a:t>
            </a:r>
            <a:endParaRPr lang="en-US" altLang="ko-KR" sz="1050" dirty="0" smtClean="0"/>
          </a:p>
        </p:txBody>
      </p:sp>
      <p:pic>
        <p:nvPicPr>
          <p:cNvPr id="5122" name="Picture 2" descr="http://cfile21.uf.tistory.com/image/21016C4F5260194D175C3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39" y="2095018"/>
            <a:ext cx="2128660" cy="212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365psd.com/images/previews/ded/database-backup-icons-psd-png-image-2318database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32" y="5073712"/>
            <a:ext cx="1489684" cy="14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13263" y="3997568"/>
            <a:ext cx="154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Server</a:t>
            </a:r>
            <a:endParaRPr lang="ko-KR" altLang="en-US" b="1" dirty="0"/>
          </a:p>
        </p:txBody>
      </p:sp>
      <p:pic>
        <p:nvPicPr>
          <p:cNvPr id="5132" name="Picture 12" descr="https://qph.ec.quoracdn.net/main-qimg-7c3d5cb56bb7521ed304dd547a600bf8?convert_to_webp=tru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84" y="2500435"/>
            <a:ext cx="3597388" cy="20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5098" y="979134"/>
            <a:ext cx="1110619" cy="431588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 rot="1230643">
            <a:off x="1368500" y="2936421"/>
            <a:ext cx="1381934" cy="382174"/>
            <a:chOff x="5916117" y="2410960"/>
            <a:chExt cx="2429516" cy="397422"/>
          </a:xfrm>
          <a:solidFill>
            <a:srgbClr val="002060"/>
          </a:solidFill>
        </p:grpSpPr>
        <p:sp>
          <p:nvSpPr>
            <p:cNvPr id="44" name="아래쪽 화살표 43"/>
            <p:cNvSpPr/>
            <p:nvPr/>
          </p:nvSpPr>
          <p:spPr>
            <a:xfrm rot="14947123">
              <a:off x="6989351" y="1337726"/>
              <a:ext cx="207547" cy="2354016"/>
            </a:xfrm>
            <a:prstGeom prst="downArrow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아래쪽 화살표 44"/>
            <p:cNvSpPr/>
            <p:nvPr/>
          </p:nvSpPr>
          <p:spPr>
            <a:xfrm rot="4173932">
              <a:off x="7071341" y="1534089"/>
              <a:ext cx="179834" cy="2368751"/>
            </a:xfrm>
            <a:prstGeom prst="downArrow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 rot="1230643">
            <a:off x="4852999" y="2863048"/>
            <a:ext cx="1381934" cy="382174"/>
            <a:chOff x="5916117" y="2410960"/>
            <a:chExt cx="2429516" cy="397422"/>
          </a:xfrm>
          <a:solidFill>
            <a:srgbClr val="002060"/>
          </a:solidFill>
        </p:grpSpPr>
        <p:sp>
          <p:nvSpPr>
            <p:cNvPr id="51" name="아래쪽 화살표 50"/>
            <p:cNvSpPr/>
            <p:nvPr/>
          </p:nvSpPr>
          <p:spPr>
            <a:xfrm rot="14947123">
              <a:off x="6989351" y="1337726"/>
              <a:ext cx="207547" cy="2354016"/>
            </a:xfrm>
            <a:prstGeom prst="downArrow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아래쪽 화살표 51"/>
            <p:cNvSpPr/>
            <p:nvPr/>
          </p:nvSpPr>
          <p:spPr>
            <a:xfrm rot="4173932">
              <a:off x="7071341" y="1534089"/>
              <a:ext cx="179834" cy="2368751"/>
            </a:xfrm>
            <a:prstGeom prst="downArrow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 rot="6651620">
            <a:off x="3652751" y="1506676"/>
            <a:ext cx="538249" cy="784236"/>
            <a:chOff x="5916117" y="2410960"/>
            <a:chExt cx="2429516" cy="397422"/>
          </a:xfrm>
          <a:solidFill>
            <a:srgbClr val="002060"/>
          </a:solidFill>
        </p:grpSpPr>
        <p:sp>
          <p:nvSpPr>
            <p:cNvPr id="70" name="아래쪽 화살표 69"/>
            <p:cNvSpPr/>
            <p:nvPr/>
          </p:nvSpPr>
          <p:spPr>
            <a:xfrm rot="14947123">
              <a:off x="6989351" y="1337726"/>
              <a:ext cx="207547" cy="2354016"/>
            </a:xfrm>
            <a:prstGeom prst="downArrow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아래쪽 화살표 70"/>
            <p:cNvSpPr/>
            <p:nvPr/>
          </p:nvSpPr>
          <p:spPr>
            <a:xfrm rot="4173932">
              <a:off x="7071341" y="1534089"/>
              <a:ext cx="179834" cy="2368751"/>
            </a:xfrm>
            <a:prstGeom prst="downArrow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367719" y="2218525"/>
            <a:ext cx="192868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참여자 </a:t>
            </a:r>
            <a:r>
              <a:rPr lang="en-US" altLang="ko-KR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</a:t>
            </a:r>
            <a:r>
              <a:rPr lang="ko-KR" altLang="en-US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</a:t>
            </a:r>
            <a:endPara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59304" y="2610121"/>
            <a:ext cx="150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전체 모임 목록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59304" y="3273350"/>
            <a:ext cx="150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모임 목록 관리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48873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00069" y="399069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91522" y="339801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91522" y="737623"/>
            <a:ext cx="9165962" cy="560221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66960"/>
              </p:ext>
            </p:extLst>
          </p:nvPr>
        </p:nvGraphicFramePr>
        <p:xfrm>
          <a:off x="759750" y="1032506"/>
          <a:ext cx="3178892" cy="5087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446">
                  <a:extLst>
                    <a:ext uri="{9D8B030D-6E8A-4147-A177-3AD203B41FA5}">
                      <a16:colId xmlns:a16="http://schemas.microsoft.com/office/drawing/2014/main" val="854473503"/>
                    </a:ext>
                  </a:extLst>
                </a:gridCol>
                <a:gridCol w="1589446">
                  <a:extLst>
                    <a:ext uri="{9D8B030D-6E8A-4147-A177-3AD203B41FA5}">
                      <a16:colId xmlns:a16="http://schemas.microsoft.com/office/drawing/2014/main" val="1937080091"/>
                    </a:ext>
                  </a:extLst>
                </a:gridCol>
              </a:tblGrid>
              <a:tr h="4255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Smart </a:t>
                      </a:r>
                      <a:r>
                        <a:rPr lang="en-US" altLang="ko-KR" sz="2000" b="0" baseline="0" dirty="0" smtClean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Phone</a:t>
                      </a:r>
                      <a:endParaRPr lang="ko-KR" altLang="en-US" sz="1800" b="1" dirty="0">
                        <a:ln>
                          <a:solidFill>
                            <a:schemeClr val="bg1">
                              <a:lumMod val="95000"/>
                              <a:alpha val="1000"/>
                            </a:schemeClr>
                          </a:solidFill>
                        </a:ln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47187"/>
                  </a:ext>
                </a:extLst>
              </a:tr>
              <a:tr h="463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기종</a:t>
                      </a:r>
                      <a:endParaRPr lang="en-US" altLang="ko-KR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갤럭시</a:t>
                      </a:r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S7</a:t>
                      </a:r>
                      <a:endParaRPr lang="en-US" altLang="ko-KR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581393386"/>
                  </a:ext>
                </a:extLst>
              </a:tr>
              <a:tr h="77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CPU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퀼컴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 err="1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스냅드래곤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820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990394187"/>
                  </a:ext>
                </a:extLst>
              </a:tr>
              <a:tr h="1099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디스플레이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5.1</a:t>
                      </a:r>
                      <a:r>
                        <a:rPr lang="ko-KR" altLang="en-US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인치 </a:t>
                      </a:r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QHD AMOLED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580328821"/>
                  </a:ext>
                </a:extLst>
              </a:tr>
              <a:tr h="77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RAM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4GB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317657523"/>
                  </a:ext>
                </a:extLst>
              </a:tr>
              <a:tr h="77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배터리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일체형 </a:t>
                      </a:r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3000mAh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947222190"/>
                  </a:ext>
                </a:extLst>
              </a:tr>
              <a:tr h="77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운영체제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안드로이드 </a:t>
                      </a:r>
                      <a:r>
                        <a:rPr lang="ko-KR" altLang="en-US" sz="1400" dirty="0" err="1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마시멜로</a:t>
                      </a:r>
                      <a:r>
                        <a:rPr lang="ko-KR" altLang="en-US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6.0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21073539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396468"/>
              </p:ext>
            </p:extLst>
          </p:nvPr>
        </p:nvGraphicFramePr>
        <p:xfrm>
          <a:off x="5074503" y="1030032"/>
          <a:ext cx="3938868" cy="224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34">
                  <a:extLst>
                    <a:ext uri="{9D8B030D-6E8A-4147-A177-3AD203B41FA5}">
                      <a16:colId xmlns:a16="http://schemas.microsoft.com/office/drawing/2014/main" val="854473503"/>
                    </a:ext>
                  </a:extLst>
                </a:gridCol>
                <a:gridCol w="1969434">
                  <a:extLst>
                    <a:ext uri="{9D8B030D-6E8A-4147-A177-3AD203B41FA5}">
                      <a16:colId xmlns:a16="http://schemas.microsoft.com/office/drawing/2014/main" val="1937080091"/>
                    </a:ext>
                  </a:extLst>
                </a:gridCol>
              </a:tblGrid>
              <a:tr h="476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Web</a:t>
                      </a:r>
                      <a:r>
                        <a:rPr lang="en-US" altLang="ko-KR" sz="2000" b="0" baseline="0" dirty="0" smtClean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Server</a:t>
                      </a:r>
                      <a:endParaRPr lang="ko-KR" altLang="en-US" sz="1800" b="1" dirty="0">
                        <a:ln>
                          <a:solidFill>
                            <a:schemeClr val="bg1">
                              <a:lumMod val="95000"/>
                              <a:alpha val="1000"/>
                            </a:schemeClr>
                          </a:solidFill>
                        </a:ln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47187"/>
                  </a:ext>
                </a:extLst>
              </a:tr>
              <a:tr h="468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운영체제</a:t>
                      </a:r>
                      <a:endParaRPr lang="en-US" altLang="ko-KR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Ubuntu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Linux</a:t>
                      </a:r>
                      <a:endParaRPr lang="en-US" altLang="ko-KR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581393386"/>
                  </a:ext>
                </a:extLst>
              </a:tr>
              <a:tr h="468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서버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Apache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990394187"/>
                  </a:ext>
                </a:extLst>
              </a:tr>
              <a:tr h="41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 언어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PHP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580328821"/>
                  </a:ext>
                </a:extLst>
              </a:tr>
              <a:tr h="41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데이터베이스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MYSQL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323323440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754074"/>
              </p:ext>
            </p:extLst>
          </p:nvPr>
        </p:nvGraphicFramePr>
        <p:xfrm>
          <a:off x="5074503" y="4033808"/>
          <a:ext cx="3938868" cy="208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34">
                  <a:extLst>
                    <a:ext uri="{9D8B030D-6E8A-4147-A177-3AD203B41FA5}">
                      <a16:colId xmlns:a16="http://schemas.microsoft.com/office/drawing/2014/main" val="854473503"/>
                    </a:ext>
                  </a:extLst>
                </a:gridCol>
                <a:gridCol w="1969434">
                  <a:extLst>
                    <a:ext uri="{9D8B030D-6E8A-4147-A177-3AD203B41FA5}">
                      <a16:colId xmlns:a16="http://schemas.microsoft.com/office/drawing/2014/main" val="1937080091"/>
                    </a:ext>
                  </a:extLst>
                </a:gridCol>
              </a:tblGrid>
              <a:tr h="3653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n>
                            <a:solidFill>
                              <a:schemeClr val="bg1">
                                <a:lumMod val="95000"/>
                                <a:alpha val="1000"/>
                              </a:schemeClr>
                            </a:solidFill>
                          </a:ln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Android</a:t>
                      </a:r>
                      <a:endParaRPr lang="ko-KR" altLang="en-US" sz="1800" b="1" dirty="0">
                        <a:ln>
                          <a:solidFill>
                            <a:schemeClr val="bg1">
                              <a:lumMod val="95000"/>
                              <a:alpha val="1000"/>
                            </a:schemeClr>
                          </a:solidFill>
                        </a:ln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47187"/>
                  </a:ext>
                </a:extLst>
              </a:tr>
              <a:tr h="39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 언어</a:t>
                      </a:r>
                      <a:endParaRPr lang="en-US" altLang="ko-KR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JDK 1.8</a:t>
                      </a:r>
                      <a:endParaRPr lang="en-US" altLang="ko-KR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581393386"/>
                  </a:ext>
                </a:extLst>
              </a:tr>
              <a:tr h="54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 툴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Android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Studio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990394187"/>
                  </a:ext>
                </a:extLst>
              </a:tr>
              <a:tr h="77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푸쉬</a:t>
                      </a:r>
                      <a:r>
                        <a:rPr lang="ko-KR" altLang="en-US" sz="20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서버</a:t>
                      </a:r>
                      <a:endParaRPr lang="ko-KR" altLang="en-US" sz="20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Firebase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bg1">
                                <a:lumMod val="95000"/>
                                <a:alpha val="200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Cloud Messaging</a:t>
                      </a:r>
                      <a:endParaRPr lang="ko-KR" altLang="en-US" sz="1400" dirty="0">
                        <a:ln>
                          <a:solidFill>
                            <a:schemeClr val="bg1">
                              <a:lumMod val="95000"/>
                              <a:alpha val="200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0346" marR="80346" marT="40173" marB="40173" anchor="ctr"/>
                </a:tc>
                <a:extLst>
                  <a:ext uri="{0D108BD9-81ED-4DB2-BD59-A6C34878D82A}">
                    <a16:rowId xmlns:a16="http://schemas.microsoft.com/office/drawing/2014/main" val="2580328821"/>
                  </a:ext>
                </a:extLst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4023986" y="5002072"/>
            <a:ext cx="923742" cy="0"/>
          </a:xfrm>
          <a:prstGeom prst="straightConnector1">
            <a:avLst/>
          </a:prstGeom>
          <a:ln w="127000">
            <a:solidFill>
              <a:schemeClr val="accent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043937" y="3367802"/>
            <a:ext cx="0" cy="592854"/>
          </a:xfrm>
          <a:prstGeom prst="straightConnector1">
            <a:avLst/>
          </a:prstGeom>
          <a:ln w="111125" cap="sq" cmpd="sng">
            <a:solidFill>
              <a:schemeClr val="accent1"/>
            </a:solidFill>
            <a:round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025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00069" y="399069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방법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91522" y="339801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248"/>
            <a:ext cx="3384671" cy="473184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388660" y="1252656"/>
            <a:ext cx="427078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캘린더 </a:t>
            </a:r>
            <a:r>
              <a:rPr lang="en-US" altLang="ko-KR" sz="25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</a:t>
            </a:r>
            <a:r>
              <a:rPr lang="ko-KR" altLang="en-US" sz="25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이용</a:t>
            </a:r>
            <a:endParaRPr lang="en-US" altLang="ko-KR" sz="2500" b="1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5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투표를 통한 편리한 날짜선택</a:t>
            </a:r>
            <a:endParaRPr lang="en-US" altLang="ko-KR" sz="2500" b="1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5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google MAP &amp; T MAP API</a:t>
            </a:r>
          </a:p>
          <a:p>
            <a:r>
              <a:rPr lang="ko-KR" altLang="en-US" sz="1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이용한 </a:t>
            </a:r>
            <a:r>
              <a:rPr lang="ko-KR" altLang="en-US" sz="1800" b="1" dirty="0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길 찾기 </a:t>
            </a:r>
            <a:r>
              <a:rPr lang="en-US" altLang="ko-KR" sz="1800" b="1" dirty="0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1800" b="1" dirty="0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장소 정보 서비스</a:t>
            </a:r>
            <a:endParaRPr lang="en-US" altLang="ko-KR" sz="1800" b="1" dirty="0" smtClean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800" b="1" dirty="0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각 참여자의 위치 파악</a:t>
            </a:r>
            <a:endParaRPr lang="en-US" altLang="ko-KR" sz="1800" b="1" dirty="0" smtClean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1800" b="1" dirty="0" smtClean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1800" b="1" dirty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Firebase Cloud </a:t>
            </a:r>
            <a:r>
              <a:rPr lang="en-US" altLang="ko-KR" sz="2400" dirty="0" smtClean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Messaging</a:t>
            </a:r>
          </a:p>
          <a:p>
            <a:r>
              <a:rPr lang="ko-KR" altLang="en-US" sz="1800" b="1" dirty="0" smtClean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사용자에게 </a:t>
            </a:r>
            <a:r>
              <a:rPr lang="ko-KR" altLang="en-US" sz="1800" b="1" dirty="0" err="1" smtClean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푸시</a:t>
            </a:r>
            <a:r>
              <a:rPr lang="ko-KR" altLang="en-US" sz="1800" b="1" dirty="0" smtClean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800" b="1" dirty="0" err="1" smtClean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알람을</a:t>
            </a:r>
            <a:r>
              <a:rPr lang="ko-KR" altLang="en-US" sz="1800" b="1" dirty="0" smtClean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통해 의견</a:t>
            </a:r>
            <a:r>
              <a:rPr lang="en-US" altLang="ko-KR" sz="1800" b="1" dirty="0" smtClean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800" b="1" dirty="0" smtClean="0">
                <a:ln>
                  <a:solidFill>
                    <a:schemeClr val="bg1">
                      <a:lumMod val="95000"/>
                      <a:alpha val="2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정보를 취합하며 다른 업무 가능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4671" y="2438123"/>
            <a:ext cx="1508593" cy="707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24053" y="2438010"/>
            <a:ext cx="1508593" cy="68789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901494" y="3971354"/>
            <a:ext cx="1819025" cy="7975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APP ::</a:t>
            </a:r>
          </a:p>
          <a:p>
            <a:pPr algn="ctr"/>
            <a:r>
              <a:rPr lang="ko-KR" altLang="en-US" sz="1800" b="1" dirty="0" smtClean="0"/>
              <a:t>주변 장소 추천</a:t>
            </a:r>
            <a:endParaRPr lang="en-US" altLang="ko-KR" sz="1800" b="1" dirty="0" smtClean="0"/>
          </a:p>
        </p:txBody>
      </p:sp>
      <p:sp>
        <p:nvSpPr>
          <p:cNvPr id="9" name="갈매기형 수장 8"/>
          <p:cNvSpPr/>
          <p:nvPr/>
        </p:nvSpPr>
        <p:spPr>
          <a:xfrm rot="5400000">
            <a:off x="8598787" y="4775012"/>
            <a:ext cx="424436" cy="5553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901492" y="5352985"/>
            <a:ext cx="1819025" cy="7637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사용자 </a:t>
            </a:r>
            <a:r>
              <a:rPr lang="en-US" altLang="ko-KR" sz="2400" b="1" dirty="0" smtClean="0"/>
              <a:t>::</a:t>
            </a:r>
          </a:p>
          <a:p>
            <a:pPr algn="ctr"/>
            <a:r>
              <a:rPr lang="ko-KR" altLang="en-US" sz="1800" b="1" dirty="0" smtClean="0"/>
              <a:t>장소선택</a:t>
            </a:r>
            <a:endParaRPr lang="en-US" altLang="ko-KR" sz="1800" b="1" dirty="0" smtClean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901487" y="2524187"/>
            <a:ext cx="1819025" cy="9259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APP ::</a:t>
            </a:r>
          </a:p>
          <a:p>
            <a:pPr algn="ctr"/>
            <a:r>
              <a:rPr lang="ko-KR" altLang="en-US" sz="1800" b="1" dirty="0" smtClean="0"/>
              <a:t>각 참여자의</a:t>
            </a:r>
            <a:endParaRPr lang="en-US" altLang="ko-KR" sz="1800" b="1" dirty="0" smtClean="0"/>
          </a:p>
          <a:p>
            <a:pPr algn="ctr"/>
            <a:r>
              <a:rPr lang="ko-KR" altLang="en-US" sz="1800" b="1" dirty="0" smtClean="0"/>
              <a:t>이동시간</a:t>
            </a:r>
            <a:endParaRPr lang="en-US" altLang="ko-KR" sz="1800" b="1" dirty="0" smtClean="0"/>
          </a:p>
        </p:txBody>
      </p:sp>
      <p:sp>
        <p:nvSpPr>
          <p:cNvPr id="12" name="갈매기형 수장 11"/>
          <p:cNvSpPr/>
          <p:nvPr/>
        </p:nvSpPr>
        <p:spPr>
          <a:xfrm rot="5400000">
            <a:off x="8598787" y="1948237"/>
            <a:ext cx="424436" cy="5553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01494" y="1165699"/>
            <a:ext cx="1819025" cy="7548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사용자 </a:t>
            </a:r>
            <a:r>
              <a:rPr lang="en-US" altLang="ko-KR" sz="2400" b="1" dirty="0" smtClean="0"/>
              <a:t>::</a:t>
            </a:r>
          </a:p>
          <a:p>
            <a:pPr algn="ctr"/>
            <a:r>
              <a:rPr lang="ko-KR" altLang="en-US" sz="1800" b="1" dirty="0" smtClean="0"/>
              <a:t> 위치 선택</a:t>
            </a:r>
            <a:endParaRPr lang="en-US" altLang="ko-KR" sz="1800" b="1" dirty="0" smtClean="0"/>
          </a:p>
        </p:txBody>
      </p:sp>
      <p:sp>
        <p:nvSpPr>
          <p:cNvPr id="14" name="갈매기형 수장 13"/>
          <p:cNvSpPr/>
          <p:nvPr/>
        </p:nvSpPr>
        <p:spPr>
          <a:xfrm rot="5400000">
            <a:off x="8598783" y="3427680"/>
            <a:ext cx="424436" cy="5553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40912" y="4271978"/>
            <a:ext cx="1110619" cy="4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39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618" y="504722"/>
            <a:ext cx="2692349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 분담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83362" y="452977"/>
            <a:ext cx="82834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44965" y="1998899"/>
            <a:ext cx="8407400" cy="0"/>
          </a:xfrm>
          <a:prstGeom prst="line">
            <a:avLst/>
          </a:prstGeom>
          <a:ln w="9525" cap="rnd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230610"/>
              </p:ext>
            </p:extLst>
          </p:nvPr>
        </p:nvGraphicFramePr>
        <p:xfrm>
          <a:off x="584199" y="1473202"/>
          <a:ext cx="8813800" cy="4686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3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김동수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정유석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 smtClean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정한솔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자료 수집</a:t>
                      </a:r>
                      <a:endParaRPr lang="ko-KR" altLang="en-US" sz="18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Google</a:t>
                      </a:r>
                      <a:r>
                        <a:rPr lang="en-US" altLang="ko-KR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 map </a:t>
                      </a:r>
                      <a:r>
                        <a:rPr lang="en-US" altLang="ko-KR" sz="1400" baseline="0" dirty="0" err="1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api</a:t>
                      </a:r>
                      <a:endParaRPr lang="en-US" altLang="ko-KR" sz="1400" baseline="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공공데이터</a:t>
                      </a:r>
                      <a:endParaRPr lang="ko-KR" altLang="en-US" sz="1400" dirty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T</a:t>
                      </a:r>
                      <a:r>
                        <a:rPr lang="en-US" altLang="ko-KR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 map </a:t>
                      </a:r>
                      <a:r>
                        <a:rPr lang="en-US" altLang="ko-KR" sz="1400" baseline="0" dirty="0" err="1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api</a:t>
                      </a:r>
                      <a:endParaRPr lang="en-US" altLang="ko-KR" sz="1400" baseline="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설계</a:t>
                      </a:r>
                      <a:endParaRPr lang="ko-KR" altLang="en-US" sz="18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이동시간 기준 </a:t>
                      </a:r>
                      <a:r>
                        <a:rPr lang="ko-KR" altLang="en-US" sz="1400" baseline="0" dirty="0" err="1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적합장소</a:t>
                      </a: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 찾기 알고리즘</a:t>
                      </a:r>
                      <a:endParaRPr lang="en-US" altLang="ko-KR" sz="1400" baseline="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앱 </a:t>
                      </a:r>
                      <a:r>
                        <a:rPr lang="en-US" altLang="ko-KR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UI </a:t>
                      </a: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설계</a:t>
                      </a:r>
                      <a:endParaRPr lang="ko-KR" altLang="en-US" sz="140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데이터베이스 설계</a:t>
                      </a:r>
                      <a:endParaRPr lang="ko-KR" altLang="en-US" sz="1400" dirty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교통정보 반영 길 찾기</a:t>
                      </a:r>
                      <a:endParaRPr lang="en-US" altLang="ko-KR" sz="1400" baseline="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서버설계</a:t>
                      </a:r>
                      <a:endParaRPr lang="ko-KR" altLang="en-US" sz="140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구현</a:t>
                      </a:r>
                      <a:endParaRPr lang="ko-KR" altLang="en-US" sz="18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이동시간 기준 적합장소 찾기</a:t>
                      </a:r>
                      <a:endParaRPr lang="en-US" altLang="ko-KR" sz="1400" baseline="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  <a:p>
                      <a:pPr latinLnBrk="1"/>
                      <a:r>
                        <a:rPr lang="ko-KR" altLang="en-US" sz="1400" dirty="0" err="1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앱</a:t>
                      </a:r>
                      <a:r>
                        <a:rPr lang="ko-KR" altLang="en-US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  </a:t>
                      </a:r>
                      <a:r>
                        <a:rPr lang="en-US" altLang="ko-KR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UI</a:t>
                      </a:r>
                      <a:r>
                        <a:rPr lang="en-US" altLang="ko-KR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제작</a:t>
                      </a:r>
                      <a:endParaRPr lang="ko-KR" altLang="en-US" sz="1400" dirty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서버</a:t>
                      </a:r>
                      <a:r>
                        <a:rPr lang="en-US" altLang="ko-KR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/</a:t>
                      </a:r>
                      <a:r>
                        <a:rPr lang="ko-KR" altLang="en-US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데이터베이스 연동</a:t>
                      </a:r>
                      <a:endParaRPr lang="en-US" altLang="ko-KR" sz="140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앱</a:t>
                      </a:r>
                      <a:r>
                        <a:rPr lang="ko-KR" altLang="en-US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  </a:t>
                      </a:r>
                      <a:r>
                        <a:rPr lang="en-US" altLang="ko-KR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UI</a:t>
                      </a:r>
                      <a:r>
                        <a:rPr lang="en-US" altLang="ko-KR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제작</a:t>
                      </a:r>
                      <a:r>
                        <a:rPr lang="en-US" altLang="ko-KR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/</a:t>
                      </a: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디자인</a:t>
                      </a:r>
                      <a:endParaRPr lang="ko-KR" altLang="en-US" sz="140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교통정보 반영 길 찾기</a:t>
                      </a:r>
                      <a:endParaRPr lang="en-US" altLang="ko-KR" sz="1400" baseline="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서버</a:t>
                      </a:r>
                      <a:r>
                        <a:rPr lang="en-US" altLang="ko-KR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, </a:t>
                      </a:r>
                      <a:r>
                        <a:rPr lang="ko-KR" altLang="en-US" sz="1400" baseline="0" dirty="0" err="1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앱</a:t>
                      </a:r>
                      <a:r>
                        <a:rPr lang="ko-KR" altLang="en-US" sz="1400" baseline="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 연동</a:t>
                      </a:r>
                      <a:endParaRPr lang="ko-KR" altLang="en-US" sz="140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테스트</a:t>
                      </a:r>
                      <a:endParaRPr lang="ko-KR" altLang="en-US" sz="18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서버 테스트</a:t>
                      </a:r>
                      <a:endParaRPr lang="en-US" altLang="ko-KR" sz="140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사용자 인터페이스 테스트</a:t>
                      </a:r>
                      <a:endParaRPr lang="en-US" altLang="ko-KR" sz="140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KoPub돋움체 Medium" panose="02020603020101020101" charset="-127"/>
                          <a:ea typeface="KoPub돋움체 Medium" panose="02020603020101020101" charset="-127"/>
                        </a:rPr>
                        <a:t>통합 테스트</a:t>
                      </a:r>
                      <a:endParaRPr lang="en-US" altLang="ko-KR" sz="1400" dirty="0" smtClean="0">
                        <a:latin typeface="KoPub돋움체 Medium" panose="02020603020101020101" charset="-127"/>
                        <a:ea typeface="KoPub돋움체 Medium" panose="0202060302010102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52609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618" y="504722"/>
            <a:ext cx="2692349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졸업 연구 </a:t>
            </a:r>
            <a:r>
              <a:rPr lang="ko-KR" altLang="en-US" sz="1500" dirty="0" err="1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수행일정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83362" y="452977"/>
            <a:ext cx="82834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58074"/>
              </p:ext>
            </p:extLst>
          </p:nvPr>
        </p:nvGraphicFramePr>
        <p:xfrm>
          <a:off x="483362" y="1507253"/>
          <a:ext cx="8773552" cy="4821148"/>
        </p:xfrm>
        <a:graphic>
          <a:graphicData uri="http://schemas.openxmlformats.org/drawingml/2006/table">
            <a:tbl>
              <a:tblPr/>
              <a:tblGrid>
                <a:gridCol w="1642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6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40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0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82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항목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추진 사항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월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월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월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월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월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월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월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7-9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월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7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자료수집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주제에 따른 사전조사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제안서작성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7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요구사항 정의 및 분석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요구사항 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정의 및 분석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요구사항 명세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1200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7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시스템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및 상세설계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시스템 </a:t>
                      </a:r>
                      <a:r>
                        <a:rPr lang="ko-KR" altLang="en-US" sz="1100" kern="1200" dirty="0" err="1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아키텍쳐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 설계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시스템 상세 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설계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1200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구현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100" kern="1200" baseline="0" dirty="0" smtClean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 코딩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87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시험 </a:t>
                      </a: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및 테스트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서브모듈 테스트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테스트 된 서브 모듈 점진적으로 통합하여 테스트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유지보수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서브 모듈 통합 </a:t>
                      </a:r>
                      <a:r>
                        <a:rPr lang="ko-KR" altLang="en-US" sz="1100" kern="1200" dirty="0" err="1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테스팅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 과정에서 생기는 문제점 보완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92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최종 검토 및 발표</a:t>
                      </a:r>
                    </a:p>
                  </a:txBody>
                  <a:tcPr marL="16317" marR="16317" marT="16311" marB="1631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졸업작품 보고서</a:t>
                      </a: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시스템 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rgbClr val="000000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발표</a:t>
                      </a: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직선 화살표 연결선 10"/>
          <p:cNvCxnSpPr/>
          <p:nvPr/>
        </p:nvCxnSpPr>
        <p:spPr>
          <a:xfrm>
            <a:off x="6042938" y="2327355"/>
            <a:ext cx="448297" cy="3863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491235" y="2974329"/>
            <a:ext cx="376283" cy="2188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495729" y="3655883"/>
            <a:ext cx="739084" cy="0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275005" y="4637154"/>
            <a:ext cx="1085222" cy="1932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618324" y="5159844"/>
            <a:ext cx="1085222" cy="1932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8713594" y="5802067"/>
            <a:ext cx="561074" cy="1932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895415" y="4164662"/>
            <a:ext cx="1085222" cy="1932"/>
          </a:xfrm>
          <a:prstGeom prst="straightConnector1">
            <a:avLst/>
          </a:prstGeom>
          <a:ln w="127000"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83943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618" y="504722"/>
            <a:ext cx="2692349" cy="323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GitHub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83362" y="452977"/>
            <a:ext cx="828349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2041398"/>
            <a:ext cx="9744075" cy="4457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362" y="1143269"/>
            <a:ext cx="5592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>
                <a:latin typeface="+mn-ea"/>
              </a:rPr>
              <a:t>https://github.com/JHansol/JJK</a:t>
            </a:r>
            <a:endParaRPr lang="ko-KR" altLang="en-US" sz="2800" b="1" u="sng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895104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60166" y="1350692"/>
            <a:ext cx="3416509" cy="1040083"/>
            <a:chOff x="460166" y="1350692"/>
            <a:chExt cx="3416509" cy="1040083"/>
          </a:xfrm>
        </p:grpSpPr>
        <p:sp>
          <p:nvSpPr>
            <p:cNvPr id="11" name="제목 1"/>
            <p:cNvSpPr txBox="1">
              <a:spLocks/>
            </p:cNvSpPr>
            <p:nvPr/>
          </p:nvSpPr>
          <p:spPr>
            <a:xfrm>
              <a:off x="460166" y="1350692"/>
              <a:ext cx="333078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 b="1" spc="-300">
                  <a:ln>
                    <a:solidFill>
                      <a:schemeClr val="bg1">
                        <a:alpha val="2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88900" algn="ctr" rotWithShape="0">
                      <a:prstClr val="black">
                        <a:alpha val="83000"/>
                      </a:prstClr>
                    </a:outerShdw>
                  </a:effectLst>
                  <a:latin typeface="Arial" panose="020B0604020202020204" pitchFamily="34" charset="0"/>
                  <a:ea typeface="KoPub돋움체 Bold" panose="02020603020101020101" pitchFamily="18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/>
                <a:t>THANK YOU!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0475" y="1918661"/>
              <a:ext cx="3336200" cy="46022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26200" y="1899487"/>
              <a:ext cx="3250475" cy="49128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ko-KR" altLang="en-US" sz="2400" spc="-20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경청해주셔서 감사드립니다</a:t>
              </a:r>
              <a:r>
                <a:rPr lang="en-US" altLang="ko-KR" sz="2400" spc="-20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76675" y="2390775"/>
            <a:ext cx="5514328" cy="1065017"/>
            <a:chOff x="3876675" y="2390775"/>
            <a:chExt cx="5514328" cy="1065017"/>
          </a:xfrm>
        </p:grpSpPr>
        <p:grpSp>
          <p:nvGrpSpPr>
            <p:cNvPr id="24" name="그룹 23"/>
            <p:cNvGrpSpPr/>
            <p:nvPr/>
          </p:nvGrpSpPr>
          <p:grpSpPr>
            <a:xfrm>
              <a:off x="3876675" y="2390775"/>
              <a:ext cx="5486400" cy="962025"/>
              <a:chOff x="3876675" y="2390775"/>
              <a:chExt cx="5486400" cy="962025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3876675" y="2390775"/>
                <a:ext cx="1362075" cy="962025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238750" y="3352800"/>
                <a:ext cx="4124325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제목 1"/>
            <p:cNvSpPr txBox="1">
              <a:spLocks/>
            </p:cNvSpPr>
            <p:nvPr/>
          </p:nvSpPr>
          <p:spPr>
            <a:xfrm>
              <a:off x="7611349" y="2440129"/>
              <a:ext cx="17796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 b="1" spc="-300">
                  <a:ln>
                    <a:solidFill>
                      <a:schemeClr val="bg1">
                        <a:alpha val="2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88900" algn="ctr" rotWithShape="0">
                      <a:prstClr val="black">
                        <a:alpha val="83000"/>
                      </a:prstClr>
                    </a:outerShdw>
                  </a:effectLst>
                  <a:latin typeface="Arial" panose="020B0604020202020204" pitchFamily="34" charset="0"/>
                  <a:ea typeface="KoPub돋움체 Bold" panose="02020603020101020101" pitchFamily="18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600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16000"/>
                      </a:prstClr>
                    </a:outerShdw>
                  </a:effectLst>
                </a:rPr>
                <a:t>Q&amp;A</a:t>
              </a:r>
              <a:endPara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16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882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051E-6 2.22222E-6 L 0.00064 0.03194 " pathEditMode="relative" rAng="0" ptsTypes="AA">
                                      <p:cBhvr>
                                        <p:cTn id="9" dur="9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0" y="1557447"/>
            <a:ext cx="9905050" cy="3748252"/>
            <a:chOff x="950" y="1357148"/>
            <a:chExt cx="9869526" cy="37567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520" y="1357149"/>
              <a:ext cx="5008956" cy="375671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/>
            <a:srcRect l="3219"/>
            <a:stretch/>
          </p:blipFill>
          <p:spPr>
            <a:xfrm>
              <a:off x="950" y="1357148"/>
              <a:ext cx="4868469" cy="3756718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0" y="1557446"/>
            <a:ext cx="9906000" cy="3748252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729158" y="2374619"/>
            <a:ext cx="4459528" cy="1862048"/>
            <a:chOff x="2729158" y="2374619"/>
            <a:chExt cx="4459528" cy="1862048"/>
          </a:xfrm>
        </p:grpSpPr>
        <p:sp>
          <p:nvSpPr>
            <p:cNvPr id="19" name="TextBox 18"/>
            <p:cNvSpPr txBox="1"/>
            <p:nvPr/>
          </p:nvSpPr>
          <p:spPr>
            <a:xfrm>
              <a:off x="2729158" y="2662131"/>
              <a:ext cx="34852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>
                  <a:ln>
                    <a:solidFill>
                      <a:schemeClr val="bg1">
                        <a:alpha val="2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88900" algn="ctr" rotWithShape="0">
                      <a:prstClr val="black">
                        <a:alpha val="83000"/>
                      </a:prstClr>
                    </a:outerShdw>
                  </a:effectLst>
                  <a:latin typeface="Arial" panose="020B0604020202020204" pitchFamily="34" charset="0"/>
                  <a:ea typeface="KoPub돋움체 Bold" panose="02020603020101020101" pitchFamily="18" charset="-127"/>
                  <a:cs typeface="Arial" panose="020B0604020202020204" pitchFamily="34" charset="0"/>
                </a:rPr>
                <a:t>Comunication</a:t>
              </a:r>
              <a:endParaRPr lang="ko-KR" altLang="en-US" sz="4400" b="1" spc="-30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83000"/>
                    </a:prstClr>
                  </a:outerShdw>
                </a:effectLst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804142" y="3197499"/>
              <a:ext cx="4165600" cy="387286"/>
              <a:chOff x="2482409" y="2971801"/>
              <a:chExt cx="4165600" cy="38728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482409" y="2980267"/>
                <a:ext cx="4165600" cy="37253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652860" y="2971801"/>
                <a:ext cx="3783482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2300"/>
                  </a:lnSpc>
                  <a:defRPr sz="1600" spc="-12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1pPr>
              </a:lstStyle>
              <a:p>
                <a:r>
                  <a:rPr lang="ko-KR" altLang="en-US" spc="-150">
                    <a:solidFill>
                      <a:srgbClr val="F9C739"/>
                    </a:solidFill>
                  </a:rPr>
                  <a:t>하루에 </a:t>
                </a:r>
                <a:r>
                  <a:rPr lang="ko-KR" altLang="en-US" sz="1800" b="1" spc="-150">
                    <a:solidFill>
                      <a:srgbClr val="F9C739"/>
                    </a:solidFill>
                  </a:rPr>
                  <a:t>커뮤니케이션</a:t>
                </a:r>
                <a:r>
                  <a:rPr lang="ko-KR" altLang="en-US" spc="-150">
                    <a:solidFill>
                      <a:srgbClr val="F9C739"/>
                    </a:solidFill>
                  </a:rPr>
                  <a:t>이 </a:t>
                </a:r>
                <a:r>
                  <a:rPr lang="ko-KR" altLang="en-US" spc="-150" dirty="0">
                    <a:solidFill>
                      <a:srgbClr val="F9C739"/>
                    </a:solidFill>
                  </a:rPr>
                  <a:t>얼마나 이루어질까요</a:t>
                </a:r>
                <a:r>
                  <a:rPr lang="en-US" altLang="ko-KR" spc="-150" dirty="0">
                    <a:solidFill>
                      <a:srgbClr val="F9C739"/>
                    </a:solidFill>
                  </a:rPr>
                  <a:t>?</a:t>
                </a:r>
                <a:endParaRPr lang="ko-KR" altLang="en-US" spc="-150" dirty="0">
                  <a:solidFill>
                    <a:srgbClr val="F9C739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433351" y="2374619"/>
              <a:ext cx="75533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>
                  <a:ln>
                    <a:solidFill>
                      <a:schemeClr val="bg1">
                        <a:alpha val="2000"/>
                      </a:schemeClr>
                    </a:solidFill>
                  </a:ln>
                  <a:solidFill>
                    <a:srgbClr val="F9C739"/>
                  </a:solidFill>
                  <a:effectLst>
                    <a:outerShdw blurRad="88900" algn="ctr" rotWithShape="0">
                      <a:prstClr val="black">
                        <a:alpha val="83000"/>
                      </a:prstClr>
                    </a:outerShdw>
                  </a:effectLst>
                  <a:latin typeface="Bebas Neue" panose="020B0606020202050201" pitchFamily="34" charset="0"/>
                  <a:ea typeface="KoPub돋움체 Bold" panose="02020603020101020101" pitchFamily="18" charset="-127"/>
                </a:rPr>
                <a:t>?</a:t>
              </a:r>
              <a:endParaRPr lang="ko-KR" altLang="en-US" sz="11500" b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rgbClr val="F9C739"/>
                </a:solidFill>
                <a:effectLst>
                  <a:outerShdw blurRad="88900" algn="ctr" rotWithShape="0">
                    <a:prstClr val="black">
                      <a:alpha val="83000"/>
                    </a:prstClr>
                  </a:outerShdw>
                </a:effectLst>
                <a:latin typeface="Bebas Neue" panose="020B0606020202050201" pitchFamily="34" charset="0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62335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791" y="3878602"/>
            <a:ext cx="9906000" cy="2716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15119" y="455318"/>
            <a:ext cx="1307218" cy="397822"/>
            <a:chOff x="415119" y="455318"/>
            <a:chExt cx="1307218" cy="397822"/>
          </a:xfrm>
        </p:grpSpPr>
        <p:sp>
          <p:nvSpPr>
            <p:cNvPr id="7" name="직사각형 6"/>
            <p:cNvSpPr/>
            <p:nvPr/>
          </p:nvSpPr>
          <p:spPr>
            <a:xfrm>
              <a:off x="415119" y="514586"/>
              <a:ext cx="1307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연구개발배경</a:t>
              </a:r>
              <a:endPara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506571" y="455318"/>
              <a:ext cx="828349" cy="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4277748" y="2152415"/>
            <a:ext cx="1882975" cy="1210835"/>
            <a:chOff x="4277748" y="2353004"/>
            <a:chExt cx="1882975" cy="1210835"/>
          </a:xfrm>
        </p:grpSpPr>
        <p:sp>
          <p:nvSpPr>
            <p:cNvPr id="28" name="이등변 삼각형 27"/>
            <p:cNvSpPr/>
            <p:nvPr/>
          </p:nvSpPr>
          <p:spPr>
            <a:xfrm rot="5400000">
              <a:off x="4830057" y="2934297"/>
              <a:ext cx="781802" cy="477282"/>
            </a:xfrm>
            <a:prstGeom prst="triangle">
              <a:avLst/>
            </a:prstGeom>
            <a:gradFill>
              <a:gsLst>
                <a:gs pos="41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KoPub돋움체 Medium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277748" y="2353004"/>
              <a:ext cx="1882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spc="-30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gradFill>
                    <a:gsLst>
                      <a:gs pos="69000">
                        <a:srgbClr val="B1B1B1"/>
                      </a:gs>
                      <a:gs pos="34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effectLst>
                    <a:outerShdw blurRad="63500" sx="105000" sy="105000" algn="ctr" rotWithShape="0">
                      <a:prstClr val="black">
                        <a:alpha val="33000"/>
                      </a:prst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10%</a:t>
              </a:r>
            </a:p>
          </p:txBody>
        </p:sp>
      </p:grpSp>
      <p:sp>
        <p:nvSpPr>
          <p:cNvPr id="43" name="이등변 삼각형 42"/>
          <p:cNvSpPr/>
          <p:nvPr/>
        </p:nvSpPr>
        <p:spPr>
          <a:xfrm rot="5400000">
            <a:off x="3301736" y="5109365"/>
            <a:ext cx="781802" cy="255227"/>
          </a:xfrm>
          <a:prstGeom prst="triangle">
            <a:avLst/>
          </a:prstGeom>
          <a:gradFill>
            <a:gsLst>
              <a:gs pos="41000">
                <a:schemeClr val="bg1">
                  <a:lumMod val="7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rot="5400000">
            <a:off x="6711920" y="5109365"/>
            <a:ext cx="781802" cy="255227"/>
          </a:xfrm>
          <a:prstGeom prst="triangle">
            <a:avLst/>
          </a:prstGeom>
          <a:gradFill>
            <a:gsLst>
              <a:gs pos="41000">
                <a:schemeClr val="bg1">
                  <a:lumMod val="7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0745" y="1131712"/>
            <a:ext cx="3963908" cy="3001585"/>
            <a:chOff x="797557" y="1131712"/>
            <a:chExt cx="3963908" cy="3001585"/>
          </a:xfrm>
        </p:grpSpPr>
        <p:grpSp>
          <p:nvGrpSpPr>
            <p:cNvPr id="13" name="그룹 12"/>
            <p:cNvGrpSpPr/>
            <p:nvPr/>
          </p:nvGrpSpPr>
          <p:grpSpPr>
            <a:xfrm>
              <a:off x="797557" y="1693401"/>
              <a:ext cx="3963908" cy="2439896"/>
              <a:chOff x="530368" y="2455844"/>
              <a:chExt cx="3963908" cy="2439896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062105" y="3520276"/>
                <a:ext cx="2856151" cy="461665"/>
                <a:chOff x="1159943" y="3620660"/>
                <a:chExt cx="2856151" cy="461665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1396982" y="3637185"/>
                  <a:ext cx="2413000" cy="40296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1159943" y="3620660"/>
                  <a:ext cx="28561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ln>
                        <a:solidFill>
                          <a:schemeClr val="tx1">
                            <a:lumMod val="85000"/>
                            <a:lumOff val="15000"/>
                            <a:alpha val="2000"/>
                          </a:schemeClr>
                        </a:solidFill>
                      </a:ln>
                      <a:solidFill>
                        <a:srgbClr val="FDBF0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약 </a:t>
                  </a:r>
                  <a:r>
                    <a:rPr lang="en-US" altLang="ko-KR" sz="2400" dirty="0">
                      <a:ln>
                        <a:solidFill>
                          <a:schemeClr val="tx1">
                            <a:lumMod val="85000"/>
                            <a:lumOff val="15000"/>
                            <a:alpha val="2000"/>
                          </a:schemeClr>
                        </a:solidFill>
                      </a:ln>
                      <a:solidFill>
                        <a:srgbClr val="FDBF0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15,000,000</a:t>
                  </a:r>
                  <a:r>
                    <a:rPr lang="ko-KR" altLang="en-US" sz="2400" dirty="0">
                      <a:ln>
                        <a:solidFill>
                          <a:schemeClr val="tx1">
                            <a:lumMod val="85000"/>
                            <a:lumOff val="15000"/>
                            <a:alpha val="2000"/>
                          </a:schemeClr>
                        </a:solidFill>
                      </a:ln>
                      <a:solidFill>
                        <a:srgbClr val="FDBF0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회</a:t>
                  </a:r>
                  <a:endParaRPr lang="en-US" altLang="ko-KR" sz="2400" dirty="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rgbClr val="FDBF0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530368" y="2455844"/>
                <a:ext cx="3963908" cy="2439896"/>
                <a:chOff x="785179" y="2509656"/>
                <a:chExt cx="3963908" cy="2439896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1390953" y="3209048"/>
                  <a:ext cx="2695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800" spc="-120">
                      <a:ln>
                        <a:solidFill>
                          <a:schemeClr val="tx1">
                            <a:lumMod val="85000"/>
                            <a:lumOff val="15000"/>
                            <a:alpha val="2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하루에 만남이 일어나는 수</a:t>
                  </a:r>
                  <a:endParaRPr lang="en-US" altLang="ko-KR" sz="1800" spc="-120" dirty="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85179" y="2891192"/>
                  <a:ext cx="2695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800" spc="-120">
                      <a:ln>
                        <a:solidFill>
                          <a:schemeClr val="tx1">
                            <a:lumMod val="85000"/>
                            <a:lumOff val="15000"/>
                            <a:alpha val="2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대한민국 기준</a:t>
                  </a:r>
                  <a:endParaRPr lang="en-US" altLang="ko-KR" sz="1800" spc="-12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>
                  <a:off x="1068728" y="2509656"/>
                  <a:ext cx="853944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800">
                      <a:solidFill>
                        <a:schemeClr val="bg1">
                          <a:lumMod val="65000"/>
                        </a:schemeClr>
                      </a:solidFill>
                      <a:latin typeface="Bebas Neue" panose="020B0606020202050201" pitchFamily="34" charset="0"/>
                      <a:ea typeface="KoPub돋움체 Bold" panose="02020603020101020101" pitchFamily="18" charset="-127"/>
                    </a:rPr>
                    <a:t>‘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895143" y="2733561"/>
                  <a:ext cx="853944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800">
                      <a:solidFill>
                        <a:schemeClr val="bg1">
                          <a:lumMod val="65000"/>
                        </a:schemeClr>
                      </a:solidFill>
                      <a:latin typeface="Bebas Neue" panose="020B0606020202050201" pitchFamily="34" charset="0"/>
                      <a:ea typeface="KoPub돋움체 Bold" panose="02020603020101020101" pitchFamily="18" charset="-127"/>
                    </a:rPr>
                    <a:t>’</a:t>
                  </a:r>
                </a:p>
              </p:txBody>
            </p:sp>
          </p:grp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6152" y="1131712"/>
              <a:ext cx="1080000" cy="933750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6118900" y="1302434"/>
            <a:ext cx="3775593" cy="1816313"/>
            <a:chOff x="5949237" y="1302434"/>
            <a:chExt cx="3775593" cy="1816313"/>
          </a:xfrm>
        </p:grpSpPr>
        <p:sp>
          <p:nvSpPr>
            <p:cNvPr id="30" name="직사각형 29"/>
            <p:cNvSpPr/>
            <p:nvPr/>
          </p:nvSpPr>
          <p:spPr>
            <a:xfrm>
              <a:off x="5966170" y="2073213"/>
              <a:ext cx="375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spc="-12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소비가 발생한 모임</a:t>
              </a:r>
              <a:r>
                <a:rPr lang="ko-KR" altLang="en-US" sz="1600" b="1" spc="-12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spc="-12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en-US" altLang="ko-KR" sz="1600" b="1" spc="-12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ko-KR" altLang="en-US" sz="1600" b="1" spc="-12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명 이상</a:t>
              </a:r>
              <a:r>
                <a:rPr lang="en-US" altLang="ko-KR" sz="1600" spc="-12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949237" y="2410861"/>
              <a:ext cx="34707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하루 약 </a:t>
              </a:r>
              <a:r>
                <a:rPr lang="en-US" altLang="ko-KR" sz="2000" b="1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1,500,000</a:t>
              </a:r>
              <a:r>
                <a:rPr lang="en-US" altLang="ko-KR" sz="16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6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</a:t>
              </a:r>
              <a:endParaRPr lang="en-US" altLang="ko-KR" sz="1600" spc="-11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한달기준 약 </a:t>
              </a:r>
              <a:r>
                <a:rPr lang="en-US" altLang="ko-KR" sz="20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45,000,000</a:t>
              </a:r>
              <a:r>
                <a:rPr lang="en-US" altLang="ko-KR" sz="16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6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</a:t>
              </a:r>
              <a:endParaRPr lang="en-US" altLang="ko-KR" sz="1600" spc="-11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3830" y="1302434"/>
              <a:ext cx="1665000" cy="765000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806713" y="4424744"/>
            <a:ext cx="2763978" cy="1438669"/>
            <a:chOff x="806713" y="4424744"/>
            <a:chExt cx="2763978" cy="1438669"/>
          </a:xfrm>
        </p:grpSpPr>
        <p:sp>
          <p:nvSpPr>
            <p:cNvPr id="15" name="직사각형 14"/>
            <p:cNvSpPr/>
            <p:nvPr/>
          </p:nvSpPr>
          <p:spPr>
            <a:xfrm>
              <a:off x="806713" y="5217082"/>
              <a:ext cx="27639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비용 </a:t>
              </a:r>
              <a:r>
                <a:rPr lang="en-US" altLang="ko-KR" sz="16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en-US" altLang="ko-KR" sz="18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7</a:t>
              </a:r>
              <a:r>
                <a:rPr lang="ko-KR" altLang="en-US" sz="18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만원</a:t>
              </a:r>
              <a:endParaRPr lang="en-US" altLang="ko-KR" sz="1800" spc="-11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sz="16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하루 모임비용 약 </a:t>
              </a:r>
              <a:r>
                <a:rPr lang="en-US" altLang="ko-KR" sz="1800" spc="-11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1050</a:t>
              </a:r>
              <a:r>
                <a:rPr lang="ko-KR" altLang="en-US" sz="1800" spc="-110" dirty="0" smtClean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억</a:t>
              </a:r>
              <a:endParaRPr lang="en-US" altLang="ko-KR" sz="1600" spc="-11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17" y="4424744"/>
              <a:ext cx="749708" cy="777474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019789" y="4691026"/>
            <a:ext cx="2674184" cy="954397"/>
            <a:chOff x="4019789" y="4691026"/>
            <a:chExt cx="2674184" cy="954397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0000" y1="34750" x2="30000" y2="34750"/>
                          <a14:foregroundMark x1="36750" y1="34500" x2="36750" y2="34500"/>
                          <a14:foregroundMark x1="47750" y1="35750" x2="47750" y2="35750"/>
                          <a14:foregroundMark x1="63750" y1="35250" x2="63750" y2="35250"/>
                          <a14:foregroundMark x1="73500" y1="34500" x2="73500" y2="34500"/>
                          <a14:foregroundMark x1="46500" y1="47250" x2="46500" y2="47250"/>
                          <a14:foregroundMark x1="54750" y1="48500" x2="54750" y2="48500"/>
                          <a14:foregroundMark x1="64750" y1="51250" x2="64750" y2="5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475" y="4691026"/>
              <a:ext cx="954397" cy="954397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019789" y="4880486"/>
              <a:ext cx="2674184" cy="609900"/>
              <a:chOff x="4019789" y="4880486"/>
              <a:chExt cx="2674184" cy="609900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84804" y="4880486"/>
                <a:ext cx="606094" cy="606094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3622" y="4900035"/>
                <a:ext cx="590351" cy="590351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19789" y="4962664"/>
                <a:ext cx="499498" cy="516893"/>
              </a:xfrm>
              <a:prstGeom prst="rect">
                <a:avLst/>
              </a:prstGeom>
            </p:spPr>
          </p:pic>
        </p:grpSp>
      </p:grpSp>
      <p:grpSp>
        <p:nvGrpSpPr>
          <p:cNvPr id="9" name="그룹 8"/>
          <p:cNvGrpSpPr/>
          <p:nvPr/>
        </p:nvGrpSpPr>
        <p:grpSpPr>
          <a:xfrm>
            <a:off x="7674483" y="4653448"/>
            <a:ext cx="1681612" cy="1020695"/>
            <a:chOff x="7674483" y="4653448"/>
            <a:chExt cx="1681612" cy="102069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483" y="4788073"/>
              <a:ext cx="663176" cy="7531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5400" y="4653448"/>
              <a:ext cx="1020695" cy="1020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50004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-3.33333E-6 L -3.07692E-6 -0.069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415118" y="514586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선정과정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설문조사 결과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06571" y="455318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5950" y="1281113"/>
            <a:ext cx="61341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32070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415118" y="514586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선정과정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설문조사 결과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06571" y="455318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14" y="1554625"/>
            <a:ext cx="827722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32070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415118" y="514586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선정과정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설문조사 결과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06571" y="455318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3340" y="1502501"/>
            <a:ext cx="578167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32070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415118" y="514586"/>
            <a:ext cx="353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선정과정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설문조사 결과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06571" y="455318"/>
            <a:ext cx="828349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0688" y="1495425"/>
            <a:ext cx="652462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32070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15118" y="895802"/>
            <a:ext cx="653578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spc="-8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주변 지인들과</a:t>
            </a:r>
            <a:r>
              <a:rPr lang="en-US" altLang="ko-KR" sz="1200" spc="-80" dirty="0" smtClean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spc="-8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u="sng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심층 인터뷰</a:t>
            </a:r>
            <a:r>
              <a:rPr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통하여  문제의 발견 및 문제 해결 필요성을 인식</a:t>
            </a:r>
            <a:endParaRPr lang="en-US" altLang="ko-KR" sz="1200" spc="-80" dirty="0">
              <a:ln>
                <a:solidFill>
                  <a:schemeClr val="tx1">
                    <a:lumMod val="85000"/>
                    <a:lumOff val="15000"/>
                    <a:alpha val="2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601668" y="670248"/>
            <a:ext cx="4225230" cy="2744786"/>
            <a:chOff x="5601668" y="670248"/>
            <a:chExt cx="4225230" cy="2744786"/>
          </a:xfrm>
        </p:grpSpPr>
        <p:grpSp>
          <p:nvGrpSpPr>
            <p:cNvPr id="3" name="그룹 2"/>
            <p:cNvGrpSpPr/>
            <p:nvPr/>
          </p:nvGrpSpPr>
          <p:grpSpPr>
            <a:xfrm>
              <a:off x="5601668" y="1006890"/>
              <a:ext cx="4225230" cy="2408144"/>
              <a:chOff x="2196617" y="4395267"/>
              <a:chExt cx="4225230" cy="2408144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196617" y="6341746"/>
                <a:ext cx="221474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ko-KR"/>
                </a:defPPr>
                <a:lvl1pPr>
                  <a:defRPr sz="1200" spc="-15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배드민턴 </a:t>
                </a:r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동호회</a:t>
                </a: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‘</a:t>
                </a:r>
                <a:r>
                  <a:rPr lang="ko-KR" altLang="en-US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배드민콕</a:t>
                </a: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’</a:t>
                </a:r>
              </a:p>
              <a:p>
                <a:r>
                  <a:rPr lang="ko-KR" altLang="en-US" b="1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박성훈 총무님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020484" y="6341746"/>
                <a:ext cx="2401363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ko-KR"/>
                </a:defPPr>
                <a:lvl1pPr>
                  <a:defRPr sz="1200" spc="-15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아반떼</a:t>
                </a: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자동차 동호회 </a:t>
                </a: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‘</a:t>
                </a:r>
                <a:r>
                  <a:rPr lang="ko-KR" altLang="en-US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퍼니카</a:t>
                </a: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’</a:t>
                </a:r>
              </a:p>
              <a:p>
                <a:r>
                  <a:rPr lang="ko-KR" altLang="en-US" b="1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유영진 매니저님</a:t>
                </a:r>
              </a:p>
            </p:txBody>
          </p:sp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75" t="36521" b="17658"/>
              <a:stretch/>
            </p:blipFill>
            <p:spPr>
              <a:xfrm>
                <a:off x="2274649" y="4397961"/>
                <a:ext cx="1694931" cy="1901123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1" t="28228" r="4886" b="21015"/>
              <a:stretch/>
            </p:blipFill>
            <p:spPr>
              <a:xfrm>
                <a:off x="4114080" y="4395267"/>
                <a:ext cx="1761352" cy="1903817"/>
              </a:xfrm>
              <a:prstGeom prst="rect">
                <a:avLst/>
              </a:prstGeom>
            </p:spPr>
          </p:pic>
        </p:grpSp>
        <p:sp>
          <p:nvSpPr>
            <p:cNvPr id="22" name="직사각형 21"/>
            <p:cNvSpPr/>
            <p:nvPr/>
          </p:nvSpPr>
          <p:spPr>
            <a:xfrm>
              <a:off x="5601668" y="670248"/>
              <a:ext cx="2299469" cy="307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</a:t>
              </a:r>
              <a:r>
                <a:rPr lang="ko-KR" altLang="en-US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주변 지인들 과의 인터뷰</a:t>
              </a:r>
              <a:endParaRPr lang="en-US" altLang="ko-KR" sz="1200" b="1" spc="-8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292" y="3245213"/>
            <a:ext cx="10764735" cy="3486740"/>
            <a:chOff x="1292" y="3245213"/>
            <a:chExt cx="10764735" cy="3486740"/>
          </a:xfrm>
        </p:grpSpPr>
        <p:grpSp>
          <p:nvGrpSpPr>
            <p:cNvPr id="4" name="그룹 3"/>
            <p:cNvGrpSpPr/>
            <p:nvPr/>
          </p:nvGrpSpPr>
          <p:grpSpPr>
            <a:xfrm>
              <a:off x="1292" y="3630526"/>
              <a:ext cx="10764735" cy="3101427"/>
              <a:chOff x="1292" y="1407645"/>
              <a:chExt cx="10764735" cy="310142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81387" y="3396830"/>
                <a:ext cx="3222666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ko-KR"/>
                </a:defPPr>
                <a:lvl1pPr>
                  <a:defRPr sz="1200" spc="-15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pPr>
                  <a:lnSpc>
                    <a:spcPts val="1600"/>
                  </a:lnSpc>
                </a:pP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_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2016.08.28</a:t>
                </a:r>
              </a:p>
              <a:p>
                <a:pPr>
                  <a:lnSpc>
                    <a:spcPts val="1600"/>
                  </a:lnSpc>
                </a:pPr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캐나다 창업 캠프 친목회</a:t>
                </a:r>
                <a:endPara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562208" y="3390817"/>
                <a:ext cx="3046687" cy="11182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ko-KR"/>
                </a:defPPr>
                <a:lvl1pPr algn="ctr">
                  <a:defRPr sz="1200" spc="-15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pPr algn="l">
                  <a:lnSpc>
                    <a:spcPts val="1600"/>
                  </a:lnSpc>
                </a:pP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_</a:t>
                </a:r>
              </a:p>
              <a:p>
                <a:pPr algn="l">
                  <a:lnSpc>
                    <a:spcPts val="1600"/>
                  </a:lnSpc>
                </a:pP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2016.09.14</a:t>
                </a:r>
              </a:p>
              <a:p>
                <a:pPr algn="l">
                  <a:lnSpc>
                    <a:spcPts val="1600"/>
                  </a:lnSpc>
                </a:pPr>
                <a:r>
                  <a:rPr lang="ko-KR" altLang="en-US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스터디</a:t>
                </a:r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그룹</a:t>
                </a: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(WCT </a:t>
                </a:r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영어회화 스터디</a:t>
                </a: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원들과 </a:t>
                </a:r>
                <a:endPara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l">
                  <a:lnSpc>
                    <a:spcPts val="1600"/>
                  </a:lnSpc>
                </a:pPr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단체 인터뷰 진행</a:t>
                </a: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 </a:t>
                </a:r>
              </a:p>
              <a:p>
                <a:pPr algn="l">
                  <a:lnSpc>
                    <a:spcPts val="1600"/>
                  </a:lnSpc>
                </a:pPr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219687" y="3390817"/>
                <a:ext cx="3546340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ko-KR"/>
                </a:defPPr>
                <a:lvl1pPr>
                  <a:defRPr sz="1200" spc="-15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pPr>
                  <a:lnSpc>
                    <a:spcPts val="1600"/>
                  </a:lnSpc>
                </a:pP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_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altLang="ko-KR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2016.09.17</a:t>
                </a:r>
              </a:p>
              <a:p>
                <a:pPr>
                  <a:lnSpc>
                    <a:spcPts val="1600"/>
                  </a:lnSpc>
                </a:pPr>
                <a:r>
                  <a:rPr lang="ko-KR" altLang="en-US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서울 </a:t>
                </a:r>
                <a:r>
                  <a:rPr lang="ko-KR" altLang="en-US" dirty="0" err="1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강일중학교</a:t>
                </a:r>
                <a:r>
                  <a:rPr lang="ko-KR" altLang="en-US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동창회  </a:t>
                </a: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1292" y="1407645"/>
                <a:ext cx="9904706" cy="2023430"/>
                <a:chOff x="295432" y="1435366"/>
                <a:chExt cx="9287870" cy="1897417"/>
              </a:xfrm>
            </p:grpSpPr>
            <p:pic>
              <p:nvPicPr>
                <p:cNvPr id="8" name="Picture 2" descr="http://blogfiles.naver.net/20160715_166/bryanyoon1_1468568480906LFMi7_JPEG/%BA%CE%BB%EA%BF%B5%BE%EE%BD%BA%C5%CD%B5%F0_%BF%F8%BE%EE%B9%CE%BF%B5%BE%EE%BD%BA%C5%CD%B5%F0_10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contrast="17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6132" y="1435366"/>
                  <a:ext cx="2529890" cy="18974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6" cstate="print">
                  <a:lum bright="8000" contrast="22000"/>
                </a:blip>
                <a:stretch>
                  <a:fillRect/>
                </a:stretch>
              </p:blipFill>
              <p:spPr>
                <a:xfrm>
                  <a:off x="2075686" y="1435367"/>
                  <a:ext cx="2460146" cy="1897416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lum bright="5000" contrast="26000"/>
                </a:blip>
                <a:srcRect r="13147"/>
                <a:stretch/>
              </p:blipFill>
              <p:spPr>
                <a:xfrm>
                  <a:off x="295432" y="1435367"/>
                  <a:ext cx="2069625" cy="1897416"/>
                </a:xfrm>
                <a:prstGeom prst="rect">
                  <a:avLst/>
                </a:prstGeom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8" cstate="print">
                  <a:lum bright="-1000" contrast="32000"/>
                </a:blip>
                <a:stretch>
                  <a:fillRect/>
                </a:stretch>
              </p:blipFill>
              <p:spPr>
                <a:xfrm>
                  <a:off x="7026426" y="1435367"/>
                  <a:ext cx="2556876" cy="1897416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직사각형 22"/>
            <p:cNvSpPr/>
            <p:nvPr/>
          </p:nvSpPr>
          <p:spPr>
            <a:xfrm>
              <a:off x="220183" y="3245213"/>
              <a:ext cx="2299469" cy="307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</a:t>
              </a:r>
              <a:r>
                <a:rPr lang="ko-KR" altLang="en-US" sz="1200" b="1" spc="-8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오프라인 단체 인터뷰</a:t>
              </a:r>
              <a:endParaRPr lang="en-US" altLang="ko-KR" sz="1200" b="1" spc="-8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15118" y="455318"/>
            <a:ext cx="3538573" cy="397822"/>
            <a:chOff x="415118" y="455318"/>
            <a:chExt cx="3538573" cy="397822"/>
          </a:xfrm>
        </p:grpSpPr>
        <p:sp>
          <p:nvSpPr>
            <p:cNvPr id="25" name="직사각형 24"/>
            <p:cNvSpPr/>
            <p:nvPr/>
          </p:nvSpPr>
          <p:spPr>
            <a:xfrm>
              <a:off x="415118" y="514586"/>
              <a:ext cx="3538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주제 </a:t>
              </a:r>
              <a:r>
                <a:rPr lang="ko-KR" altLang="en-US" sz="160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선정과정</a:t>
              </a:r>
              <a:r>
                <a:rPr lang="en-US" altLang="ko-KR" sz="160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_ </a:t>
              </a:r>
              <a:r>
                <a:rPr lang="ko-KR" altLang="en-US" sz="160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오프라인 모임 인터뷰</a:t>
              </a:r>
              <a:endPara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506571" y="455318"/>
              <a:ext cx="828349" cy="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652" y="1605334"/>
            <a:ext cx="1755000" cy="119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8821" y="1686675"/>
            <a:ext cx="832500" cy="10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157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5587</TotalTime>
  <Words>2063</Words>
  <Application>Microsoft Office PowerPoint</Application>
  <PresentationFormat>A4 용지(210x297mm)</PresentationFormat>
  <Paragraphs>490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Calibri Light</vt:lpstr>
      <vt:lpstr>KoPub돋움체 Medium</vt:lpstr>
      <vt:lpstr>맑은 고딕</vt:lpstr>
      <vt:lpstr>KoPub돋움체 Bold</vt:lpstr>
      <vt:lpstr>Wingdings</vt:lpstr>
      <vt:lpstr>Calibri</vt:lpstr>
      <vt:lpstr>Arial</vt:lpstr>
      <vt:lpstr>KoPub돋움체 Light</vt:lpstr>
      <vt:lpstr>Bebas Neue</vt:lpstr>
      <vt:lpstr>HY강M</vt:lpstr>
      <vt:lpstr>Office 테마</vt:lpstr>
      <vt:lpstr>Get-together with Schaduling distance matrix location sharing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ebi1058</dc:creator>
  <cp:lastModifiedBy>Han</cp:lastModifiedBy>
  <cp:revision>284</cp:revision>
  <dcterms:created xsi:type="dcterms:W3CDTF">2016-11-24T10:20:54Z</dcterms:created>
  <dcterms:modified xsi:type="dcterms:W3CDTF">2016-12-28T04:57:27Z</dcterms:modified>
</cp:coreProperties>
</file>